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obo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jpg>
</file>

<file path=ppt/media/image28.png>
</file>

<file path=ppt/media/image29.png>
</file>

<file path=ppt/media/image3.jpg>
</file>

<file path=ppt/media/image30.png>
</file>

<file path=ppt/media/image31.png>
</file>

<file path=ppt/media/image32.jpg>
</file>

<file path=ppt/media/image33.jpg>
</file>

<file path=ppt/media/image34.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d5230afde5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d5230afde5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d5230afde5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d5230afde5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d48bfba202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d48bfba202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d48bfba202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d48bfba202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d48bfba202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d48bfba202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d48bfba202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d48bfba202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d6ea3e62b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d6ea3e62b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d52184753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d52184753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d48bfba202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d48bfba202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d48bfba202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d48bfba202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d48bfba20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d48bfba20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48bfba202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d48bfba202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d5230afde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d5230afde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d5e311278e_1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d5e311278e_1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d5e311278e_1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d5e311278e_1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d5e311278e_1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d5e311278e_1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d5e311278e_1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d5e311278e_1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d48bfba202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d48bfba202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d5e311278e_1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d5e311278e_1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d48bfba202_0_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d48bfba202_0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d5230afde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d5230afde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d5e311278e_1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d5e311278e_1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d5e311278e_1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d5e311278e_1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d5230afde5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d5230afde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1.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2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3.png"/><Relationship Id="rId4" Type="http://schemas.openxmlformats.org/officeDocument/2006/relationships/image" Target="../media/image30.png"/><Relationship Id="rId5"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jp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cayenne.mydevices.com/dl/rpi_b8w8pn82i9.sh"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3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13.png"/><Relationship Id="rId5" Type="http://schemas.openxmlformats.org/officeDocument/2006/relationships/image" Target="../media/image10.png"/><Relationship Id="rId6"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3.jpg"/><Relationship Id="rId4" Type="http://schemas.openxmlformats.org/officeDocument/2006/relationships/image" Target="../media/image3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youtu.be/ehq28VdjM8Y" TargetMode="External"/><Relationship Id="rId4" Type="http://schemas.openxmlformats.org/officeDocument/2006/relationships/hyperlink" Target="https://youtu.be/OqIzo4FaqsA" TargetMode="External"/><Relationship Id="rId5" Type="http://schemas.openxmlformats.org/officeDocument/2006/relationships/hyperlink" Target="https://drive.google.com/file/d/1ZDDyE3r1UvYeT_7pusQywcre3h5chCBE/view?usp=sharing" TargetMode="External"/><Relationship Id="rId6" Type="http://schemas.openxmlformats.org/officeDocument/2006/relationships/image" Target="../media/image2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7" name="Shape 117"/>
        <p:cNvGrpSpPr/>
        <p:nvPr/>
      </p:nvGrpSpPr>
      <p:grpSpPr>
        <a:xfrm>
          <a:off x="0" y="0"/>
          <a:ext cx="0" cy="0"/>
          <a:chOff x="0" y="0"/>
          <a:chExt cx="0" cy="0"/>
        </a:xfrm>
      </p:grpSpPr>
      <p:sp>
        <p:nvSpPr>
          <p:cNvPr id="118" name="Google Shape;118;p22"/>
          <p:cNvSpPr txBox="1"/>
          <p:nvPr>
            <p:ph type="title"/>
          </p:nvPr>
        </p:nvSpPr>
        <p:spPr>
          <a:xfrm>
            <a:off x="0" y="0"/>
            <a:ext cx="9144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46698"/>
              <a:buNone/>
            </a:pPr>
            <a:r>
              <a:rPr lang="en" sz="2120">
                <a:solidFill>
                  <a:srgbClr val="FFFFFF"/>
                </a:solidFill>
                <a:latin typeface="Comic Sans MS"/>
                <a:ea typeface="Comic Sans MS"/>
                <a:cs typeface="Comic Sans MS"/>
                <a:sym typeface="Comic Sans MS"/>
              </a:rPr>
              <a:t>Reason for selecting DHT11 Sensor for temperature and humidity sensing:</a:t>
            </a:r>
            <a:endParaRPr sz="2120">
              <a:solidFill>
                <a:srgbClr val="FFFFFF"/>
              </a:solidFill>
              <a:latin typeface="Comic Sans MS"/>
              <a:ea typeface="Comic Sans MS"/>
              <a:cs typeface="Comic Sans MS"/>
              <a:sym typeface="Comic Sans MS"/>
            </a:endParaRPr>
          </a:p>
        </p:txBody>
      </p:sp>
      <p:sp>
        <p:nvSpPr>
          <p:cNvPr id="119" name="Google Shape;119;p22"/>
          <p:cNvSpPr txBox="1"/>
          <p:nvPr>
            <p:ph idx="1" type="body"/>
          </p:nvPr>
        </p:nvSpPr>
        <p:spPr>
          <a:xfrm>
            <a:off x="311700" y="572700"/>
            <a:ext cx="8520600" cy="4023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latin typeface="Times New Roman"/>
                <a:ea typeface="Times New Roman"/>
                <a:cs typeface="Times New Roman"/>
                <a:sym typeface="Times New Roman"/>
              </a:rPr>
              <a:t>The </a:t>
            </a:r>
            <a:r>
              <a:rPr b="1" lang="en">
                <a:solidFill>
                  <a:schemeClr val="lt1"/>
                </a:solidFill>
                <a:latin typeface="Times New Roman"/>
                <a:ea typeface="Times New Roman"/>
                <a:cs typeface="Times New Roman"/>
                <a:sym typeface="Times New Roman"/>
              </a:rPr>
              <a:t>DHT11</a:t>
            </a:r>
            <a:r>
              <a:rPr lang="en">
                <a:solidFill>
                  <a:schemeClr val="lt1"/>
                </a:solidFill>
                <a:latin typeface="Times New Roman"/>
                <a:ea typeface="Times New Roman"/>
                <a:cs typeface="Times New Roman"/>
                <a:sym typeface="Times New Roman"/>
              </a:rPr>
              <a:t> is a basic, ultra low-cost digital </a:t>
            </a:r>
            <a:r>
              <a:rPr b="1" lang="en">
                <a:solidFill>
                  <a:schemeClr val="lt1"/>
                </a:solidFill>
                <a:latin typeface="Times New Roman"/>
                <a:ea typeface="Times New Roman"/>
                <a:cs typeface="Times New Roman"/>
                <a:sym typeface="Times New Roman"/>
              </a:rPr>
              <a:t>temperature and humidity sensor</a:t>
            </a:r>
            <a:r>
              <a:rPr lang="en">
                <a:solidFill>
                  <a:schemeClr val="lt1"/>
                </a:solidFill>
                <a:latin typeface="Times New Roman"/>
                <a:ea typeface="Times New Roman"/>
                <a:cs typeface="Times New Roman"/>
                <a:sym typeface="Times New Roman"/>
              </a:rPr>
              <a:t>. It uses a capacitive </a:t>
            </a:r>
            <a:r>
              <a:rPr b="1" lang="en">
                <a:solidFill>
                  <a:schemeClr val="lt1"/>
                </a:solidFill>
                <a:latin typeface="Times New Roman"/>
                <a:ea typeface="Times New Roman"/>
                <a:cs typeface="Times New Roman"/>
                <a:sym typeface="Times New Roman"/>
              </a:rPr>
              <a:t>humidity sensor</a:t>
            </a:r>
            <a:r>
              <a:rPr lang="en">
                <a:solidFill>
                  <a:schemeClr val="lt1"/>
                </a:solidFill>
                <a:latin typeface="Times New Roman"/>
                <a:ea typeface="Times New Roman"/>
                <a:cs typeface="Times New Roman"/>
                <a:sym typeface="Times New Roman"/>
              </a:rPr>
              <a:t> and a thermistor to measure the surrounding air, and spits out a digital signal on the data pin (no analog input pins needed). </a:t>
            </a:r>
            <a:r>
              <a:rPr lang="en">
                <a:solidFill>
                  <a:schemeClr val="lt1"/>
                </a:solidFill>
                <a:latin typeface="Times New Roman"/>
                <a:ea typeface="Times New Roman"/>
                <a:cs typeface="Times New Roman"/>
                <a:sym typeface="Times New Roman"/>
              </a:rPr>
              <a:t>It's</a:t>
            </a:r>
            <a:r>
              <a:rPr lang="en">
                <a:solidFill>
                  <a:schemeClr val="lt1"/>
                </a:solidFill>
                <a:latin typeface="Times New Roman"/>
                <a:ea typeface="Times New Roman"/>
                <a:cs typeface="Times New Roman"/>
                <a:sym typeface="Times New Roman"/>
              </a:rPr>
              <a:t> fairly simple to use, but requires careful timing to grab data.</a:t>
            </a:r>
            <a:endParaRPr>
              <a:solidFill>
                <a:schemeClr val="lt1"/>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2000">
              <a:solidFill>
                <a:schemeClr val="lt1"/>
              </a:solidFill>
              <a:latin typeface="Times New Roman"/>
              <a:ea typeface="Times New Roman"/>
              <a:cs typeface="Times New Roman"/>
              <a:sym typeface="Times New Roman"/>
            </a:endParaRPr>
          </a:p>
        </p:txBody>
      </p:sp>
      <p:pic>
        <p:nvPicPr>
          <p:cNvPr id="120" name="Google Shape;120;p22"/>
          <p:cNvPicPr preferRelativeResize="0"/>
          <p:nvPr/>
        </p:nvPicPr>
        <p:blipFill>
          <a:blip r:embed="rId3">
            <a:alphaModFix/>
          </a:blip>
          <a:stretch>
            <a:fillRect/>
          </a:stretch>
        </p:blipFill>
        <p:spPr>
          <a:xfrm>
            <a:off x="1689400" y="2162525"/>
            <a:ext cx="5295900" cy="2433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4" name="Shape 124"/>
        <p:cNvGrpSpPr/>
        <p:nvPr/>
      </p:nvGrpSpPr>
      <p:grpSpPr>
        <a:xfrm>
          <a:off x="0" y="0"/>
          <a:ext cx="0" cy="0"/>
          <a:chOff x="0" y="0"/>
          <a:chExt cx="0" cy="0"/>
        </a:xfrm>
      </p:grpSpPr>
      <p:sp>
        <p:nvSpPr>
          <p:cNvPr id="125" name="Google Shape;125;p23"/>
          <p:cNvSpPr txBox="1"/>
          <p:nvPr>
            <p:ph type="title"/>
          </p:nvPr>
        </p:nvSpPr>
        <p:spPr>
          <a:xfrm>
            <a:off x="0" y="0"/>
            <a:ext cx="91440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120">
                <a:solidFill>
                  <a:srgbClr val="FFFFFF"/>
                </a:solidFill>
                <a:latin typeface="Comic Sans MS"/>
                <a:ea typeface="Comic Sans MS"/>
                <a:cs typeface="Comic Sans MS"/>
                <a:sym typeface="Comic Sans MS"/>
              </a:rPr>
              <a:t>Reason for selecting MQ-2 Sensor for Gas-leakage detection:</a:t>
            </a:r>
            <a:endParaRPr sz="2120">
              <a:solidFill>
                <a:srgbClr val="FFFFFF"/>
              </a:solidFill>
              <a:latin typeface="Comic Sans MS"/>
              <a:ea typeface="Comic Sans MS"/>
              <a:cs typeface="Comic Sans MS"/>
              <a:sym typeface="Comic Sans MS"/>
            </a:endParaRPr>
          </a:p>
        </p:txBody>
      </p:sp>
      <p:sp>
        <p:nvSpPr>
          <p:cNvPr id="126" name="Google Shape;126;p23"/>
          <p:cNvSpPr txBox="1"/>
          <p:nvPr>
            <p:ph idx="1" type="body"/>
          </p:nvPr>
        </p:nvSpPr>
        <p:spPr>
          <a:xfrm>
            <a:off x="311700" y="572700"/>
            <a:ext cx="4382100" cy="4023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700">
                <a:solidFill>
                  <a:schemeClr val="lt1"/>
                </a:solidFill>
                <a:latin typeface="Roboto"/>
                <a:ea typeface="Roboto"/>
                <a:cs typeface="Roboto"/>
                <a:sym typeface="Roboto"/>
              </a:rPr>
              <a:t>It is a Metal Oxide Semiconductor (MOS) type Gas Sensor also known as Chemiresistors as the detection is based upon change of resistance of the sensing material.</a:t>
            </a:r>
            <a:endParaRPr sz="1700">
              <a:solidFill>
                <a:schemeClr val="lt1"/>
              </a:solidFill>
              <a:latin typeface="Roboto"/>
              <a:ea typeface="Roboto"/>
              <a:cs typeface="Roboto"/>
              <a:sym typeface="Roboto"/>
            </a:endParaRPr>
          </a:p>
          <a:p>
            <a:pPr indent="0" lvl="0" marL="0" rtl="0" algn="l">
              <a:spcBef>
                <a:spcPts val="1200"/>
              </a:spcBef>
              <a:spcAft>
                <a:spcPts val="0"/>
              </a:spcAft>
              <a:buNone/>
            </a:pPr>
            <a:r>
              <a:t/>
            </a:r>
            <a:endParaRPr sz="1700">
              <a:solidFill>
                <a:schemeClr val="lt1"/>
              </a:solidFill>
              <a:latin typeface="Roboto"/>
              <a:ea typeface="Roboto"/>
              <a:cs typeface="Roboto"/>
              <a:sym typeface="Roboto"/>
            </a:endParaRPr>
          </a:p>
          <a:p>
            <a:pPr indent="0" lvl="0" marL="0" rtl="0" algn="l">
              <a:spcBef>
                <a:spcPts val="1200"/>
              </a:spcBef>
              <a:spcAft>
                <a:spcPts val="1200"/>
              </a:spcAft>
              <a:buNone/>
            </a:pPr>
            <a:r>
              <a:rPr lang="en" sz="1700">
                <a:solidFill>
                  <a:schemeClr val="lt1"/>
                </a:solidFill>
                <a:latin typeface="Roboto"/>
                <a:ea typeface="Roboto"/>
                <a:cs typeface="Roboto"/>
                <a:sym typeface="Roboto"/>
              </a:rPr>
              <a:t>MQ2 Gas sensor works on 5V DC and draws around 800mW. It can detect LPG, Smoke, Alcohol, Propane, Hydrogen, Methane and Carbon Monoxide concentrations anywhere from 200 to 10000ppm.</a:t>
            </a:r>
            <a:endParaRPr sz="1700">
              <a:solidFill>
                <a:schemeClr val="lt1"/>
              </a:solidFill>
              <a:latin typeface="Times New Roman"/>
              <a:ea typeface="Times New Roman"/>
              <a:cs typeface="Times New Roman"/>
              <a:sym typeface="Times New Roman"/>
            </a:endParaRPr>
          </a:p>
        </p:txBody>
      </p:sp>
      <p:pic>
        <p:nvPicPr>
          <p:cNvPr id="127" name="Google Shape;127;p23"/>
          <p:cNvPicPr preferRelativeResize="0"/>
          <p:nvPr/>
        </p:nvPicPr>
        <p:blipFill>
          <a:blip r:embed="rId3">
            <a:alphaModFix/>
          </a:blip>
          <a:stretch>
            <a:fillRect/>
          </a:stretch>
        </p:blipFill>
        <p:spPr>
          <a:xfrm>
            <a:off x="4846200" y="1209013"/>
            <a:ext cx="4145400" cy="275096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latin typeface="Comic Sans MS"/>
                <a:ea typeface="Comic Sans MS"/>
                <a:cs typeface="Comic Sans MS"/>
                <a:sym typeface="Comic Sans MS"/>
              </a:rPr>
              <a:t>About Thingspeak cloud</a:t>
            </a:r>
            <a:endParaRPr>
              <a:solidFill>
                <a:srgbClr val="FFFFFF"/>
              </a:solidFill>
              <a:latin typeface="Comic Sans MS"/>
              <a:ea typeface="Comic Sans MS"/>
              <a:cs typeface="Comic Sans MS"/>
              <a:sym typeface="Comic Sans MS"/>
            </a:endParaRPr>
          </a:p>
        </p:txBody>
      </p:sp>
      <p:sp>
        <p:nvSpPr>
          <p:cNvPr id="133" name="Google Shape;133;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ThingSpeak is an IoT analytics platform service that allows you to aggregate, visualize, and analyze live data streams in the cloud. You can send data to ThingSpeak from your devices, create instant visualization of live data, and send alerts.</a:t>
            </a:r>
            <a:endParaRPr>
              <a:solidFill>
                <a:srgbClr val="FFFFFF"/>
              </a:solidFill>
              <a:latin typeface="Times New Roman"/>
              <a:ea typeface="Times New Roman"/>
              <a:cs typeface="Times New Roman"/>
              <a:sym typeface="Times New Roman"/>
            </a:endParaRPr>
          </a:p>
          <a:p>
            <a:pPr indent="0" lvl="0" marL="0" rtl="0" algn="l">
              <a:spcBef>
                <a:spcPts val="1200"/>
              </a:spcBef>
              <a:spcAft>
                <a:spcPts val="0"/>
              </a:spcAft>
              <a:buNone/>
            </a:pPr>
            <a:r>
              <a:rPr lang="en">
                <a:solidFill>
                  <a:srgbClr val="FFFFFF"/>
                </a:solidFill>
                <a:latin typeface="Times New Roman"/>
                <a:ea typeface="Times New Roman"/>
                <a:cs typeface="Times New Roman"/>
                <a:sym typeface="Times New Roman"/>
              </a:rPr>
              <a:t>   						</a:t>
            </a:r>
            <a:endParaRPr>
              <a:solidFill>
                <a:srgbClr val="FFFFFF"/>
              </a:solidFill>
              <a:latin typeface="Times New Roman"/>
              <a:ea typeface="Times New Roman"/>
              <a:cs typeface="Times New Roman"/>
              <a:sym typeface="Times New Roman"/>
            </a:endParaRPr>
          </a:p>
          <a:p>
            <a:pPr indent="0" lvl="0" marL="0" rtl="0" algn="l">
              <a:spcBef>
                <a:spcPts val="1200"/>
              </a:spcBef>
              <a:spcAft>
                <a:spcPts val="1200"/>
              </a:spcAft>
              <a:buNone/>
            </a:pPr>
            <a:r>
              <a:rPr lang="en">
                <a:solidFill>
                  <a:srgbClr val="FFFFFF"/>
                </a:solidFill>
                <a:latin typeface="Times New Roman"/>
                <a:ea typeface="Times New Roman"/>
                <a:cs typeface="Times New Roman"/>
                <a:sym typeface="Times New Roman"/>
              </a:rPr>
              <a:t>							</a:t>
            </a:r>
            <a:endParaRPr>
              <a:solidFill>
                <a:srgbClr val="FFFFFF"/>
              </a:solidFill>
              <a:latin typeface="Times New Roman"/>
              <a:ea typeface="Times New Roman"/>
              <a:cs typeface="Times New Roman"/>
              <a:sym typeface="Times New Roman"/>
            </a:endParaRPr>
          </a:p>
        </p:txBody>
      </p:sp>
      <p:pic>
        <p:nvPicPr>
          <p:cNvPr id="134" name="Google Shape;134;p24"/>
          <p:cNvPicPr preferRelativeResize="0"/>
          <p:nvPr/>
        </p:nvPicPr>
        <p:blipFill>
          <a:blip r:embed="rId3">
            <a:alphaModFix/>
          </a:blip>
          <a:stretch>
            <a:fillRect/>
          </a:stretch>
        </p:blipFill>
        <p:spPr>
          <a:xfrm>
            <a:off x="311700" y="2206950"/>
            <a:ext cx="2752525" cy="1485900"/>
          </a:xfrm>
          <a:prstGeom prst="rect">
            <a:avLst/>
          </a:prstGeom>
          <a:noFill/>
          <a:ln>
            <a:noFill/>
          </a:ln>
        </p:spPr>
      </p:pic>
      <p:pic>
        <p:nvPicPr>
          <p:cNvPr id="135" name="Google Shape;135;p24"/>
          <p:cNvPicPr preferRelativeResize="0"/>
          <p:nvPr/>
        </p:nvPicPr>
        <p:blipFill>
          <a:blip r:embed="rId4">
            <a:alphaModFix/>
          </a:blip>
          <a:stretch>
            <a:fillRect/>
          </a:stretch>
        </p:blipFill>
        <p:spPr>
          <a:xfrm>
            <a:off x="3191400" y="3009475"/>
            <a:ext cx="3051025" cy="1485900"/>
          </a:xfrm>
          <a:prstGeom prst="rect">
            <a:avLst/>
          </a:prstGeom>
          <a:noFill/>
          <a:ln>
            <a:noFill/>
          </a:ln>
        </p:spPr>
      </p:pic>
      <p:pic>
        <p:nvPicPr>
          <p:cNvPr id="136" name="Google Shape;136;p24"/>
          <p:cNvPicPr preferRelativeResize="0"/>
          <p:nvPr/>
        </p:nvPicPr>
        <p:blipFill>
          <a:blip r:embed="rId5">
            <a:alphaModFix/>
          </a:blip>
          <a:stretch>
            <a:fillRect/>
          </a:stretch>
        </p:blipFill>
        <p:spPr>
          <a:xfrm>
            <a:off x="6383276" y="3584025"/>
            <a:ext cx="2439353" cy="1485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40" name="Shape 140"/>
        <p:cNvGrpSpPr/>
        <p:nvPr/>
      </p:nvGrpSpPr>
      <p:grpSpPr>
        <a:xfrm>
          <a:off x="0" y="0"/>
          <a:ext cx="0" cy="0"/>
          <a:chOff x="0" y="0"/>
          <a:chExt cx="0" cy="0"/>
        </a:xfrm>
      </p:grpSpPr>
      <p:sp>
        <p:nvSpPr>
          <p:cNvPr id="141" name="Google Shape;141;p25"/>
          <p:cNvSpPr txBox="1"/>
          <p:nvPr>
            <p:ph type="title"/>
          </p:nvPr>
        </p:nvSpPr>
        <p:spPr>
          <a:xfrm>
            <a:off x="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latin typeface="Comic Sans MS"/>
                <a:ea typeface="Comic Sans MS"/>
                <a:cs typeface="Comic Sans MS"/>
                <a:sym typeface="Comic Sans MS"/>
              </a:rPr>
              <a:t>Creating Thingspeak channel</a:t>
            </a:r>
            <a:endParaRPr>
              <a:solidFill>
                <a:srgbClr val="FFFFFF"/>
              </a:solidFill>
              <a:latin typeface="Comic Sans MS"/>
              <a:ea typeface="Comic Sans MS"/>
              <a:cs typeface="Comic Sans MS"/>
              <a:sym typeface="Comic Sans MS"/>
            </a:endParaRPr>
          </a:p>
        </p:txBody>
      </p:sp>
      <p:sp>
        <p:nvSpPr>
          <p:cNvPr id="142" name="Google Shape;142;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3" name="Google Shape;143;p25"/>
          <p:cNvPicPr preferRelativeResize="0"/>
          <p:nvPr/>
        </p:nvPicPr>
        <p:blipFill>
          <a:blip r:embed="rId3">
            <a:alphaModFix/>
          </a:blip>
          <a:stretch>
            <a:fillRect/>
          </a:stretch>
        </p:blipFill>
        <p:spPr>
          <a:xfrm>
            <a:off x="171450" y="1152475"/>
            <a:ext cx="4727574" cy="3208750"/>
          </a:xfrm>
          <a:prstGeom prst="rect">
            <a:avLst/>
          </a:prstGeom>
          <a:noFill/>
          <a:ln>
            <a:noFill/>
          </a:ln>
        </p:spPr>
      </p:pic>
      <p:pic>
        <p:nvPicPr>
          <p:cNvPr id="144" name="Google Shape;144;p25"/>
          <p:cNvPicPr preferRelativeResize="0"/>
          <p:nvPr/>
        </p:nvPicPr>
        <p:blipFill>
          <a:blip r:embed="rId4">
            <a:alphaModFix/>
          </a:blip>
          <a:stretch>
            <a:fillRect/>
          </a:stretch>
        </p:blipFill>
        <p:spPr>
          <a:xfrm>
            <a:off x="5339525" y="136412"/>
            <a:ext cx="3492775" cy="4870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48" name="Shape 148"/>
        <p:cNvGrpSpPr/>
        <p:nvPr/>
      </p:nvGrpSpPr>
      <p:grpSpPr>
        <a:xfrm>
          <a:off x="0" y="0"/>
          <a:ext cx="0" cy="0"/>
          <a:chOff x="0" y="0"/>
          <a:chExt cx="0" cy="0"/>
        </a:xfrm>
      </p:grpSpPr>
      <p:sp>
        <p:nvSpPr>
          <p:cNvPr id="149" name="Google Shape;149;p26"/>
          <p:cNvSpPr txBox="1"/>
          <p:nvPr>
            <p:ph type="title"/>
          </p:nvPr>
        </p:nvSpPr>
        <p:spPr>
          <a:xfrm>
            <a:off x="0" y="0"/>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120">
                <a:solidFill>
                  <a:srgbClr val="FFFFFF"/>
                </a:solidFill>
                <a:latin typeface="Times New Roman"/>
                <a:ea typeface="Times New Roman"/>
                <a:cs typeface="Times New Roman"/>
                <a:sym typeface="Times New Roman"/>
              </a:rPr>
              <a:t>After successfully creating the channel it looks like this</a:t>
            </a:r>
            <a:endParaRPr sz="2120">
              <a:solidFill>
                <a:srgbClr val="FFFFFF"/>
              </a:solidFill>
              <a:latin typeface="Times New Roman"/>
              <a:ea typeface="Times New Roman"/>
              <a:cs typeface="Times New Roman"/>
              <a:sym typeface="Times New Roman"/>
            </a:endParaRPr>
          </a:p>
        </p:txBody>
      </p:sp>
      <p:sp>
        <p:nvSpPr>
          <p:cNvPr id="150" name="Google Shape;150;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1" name="Google Shape;151;p26"/>
          <p:cNvPicPr preferRelativeResize="0"/>
          <p:nvPr/>
        </p:nvPicPr>
        <p:blipFill>
          <a:blip r:embed="rId3">
            <a:alphaModFix/>
          </a:blip>
          <a:stretch>
            <a:fillRect/>
          </a:stretch>
        </p:blipFill>
        <p:spPr>
          <a:xfrm>
            <a:off x="171450" y="572688"/>
            <a:ext cx="8801100" cy="38576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55" name="Shape 155"/>
        <p:cNvGrpSpPr/>
        <p:nvPr/>
      </p:nvGrpSpPr>
      <p:grpSpPr>
        <a:xfrm>
          <a:off x="0" y="0"/>
          <a:ext cx="0" cy="0"/>
          <a:chOff x="0" y="0"/>
          <a:chExt cx="0" cy="0"/>
        </a:xfrm>
      </p:grpSpPr>
      <p:sp>
        <p:nvSpPr>
          <p:cNvPr id="156" name="Google Shape;156;p27"/>
          <p:cNvSpPr txBox="1"/>
          <p:nvPr>
            <p:ph type="title"/>
          </p:nvPr>
        </p:nvSpPr>
        <p:spPr>
          <a:xfrm>
            <a:off x="0" y="0"/>
            <a:ext cx="4893900" cy="489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t/>
            </a:r>
            <a:endParaRPr sz="2120">
              <a:solidFill>
                <a:srgbClr val="FFFFFF"/>
              </a:solidFill>
              <a:latin typeface="Times New Roman"/>
              <a:ea typeface="Times New Roman"/>
              <a:cs typeface="Times New Roman"/>
              <a:sym typeface="Times New Roman"/>
            </a:endParaRPr>
          </a:p>
          <a:p>
            <a:pPr indent="0" lvl="0" marL="0" rtl="0" algn="l">
              <a:spcBef>
                <a:spcPts val="0"/>
              </a:spcBef>
              <a:spcAft>
                <a:spcPts val="0"/>
              </a:spcAft>
              <a:buSzPts val="990"/>
              <a:buNone/>
            </a:pPr>
            <a:r>
              <a:t/>
            </a:r>
            <a:endParaRPr sz="2120">
              <a:solidFill>
                <a:srgbClr val="FFFFFF"/>
              </a:solidFill>
              <a:latin typeface="Times New Roman"/>
              <a:ea typeface="Times New Roman"/>
              <a:cs typeface="Times New Roman"/>
              <a:sym typeface="Times New Roman"/>
            </a:endParaRPr>
          </a:p>
          <a:p>
            <a:pPr indent="0" lvl="0" marL="0" rtl="0" algn="l">
              <a:spcBef>
                <a:spcPts val="0"/>
              </a:spcBef>
              <a:spcAft>
                <a:spcPts val="0"/>
              </a:spcAft>
              <a:buSzPts val="990"/>
              <a:buNone/>
            </a:pPr>
            <a:r>
              <a:t/>
            </a:r>
            <a:endParaRPr sz="2120">
              <a:solidFill>
                <a:srgbClr val="FFFFFF"/>
              </a:solidFill>
              <a:latin typeface="Times New Roman"/>
              <a:ea typeface="Times New Roman"/>
              <a:cs typeface="Times New Roman"/>
              <a:sym typeface="Times New Roman"/>
            </a:endParaRPr>
          </a:p>
          <a:p>
            <a:pPr indent="0" lvl="0" marL="0" rtl="0" algn="l">
              <a:spcBef>
                <a:spcPts val="0"/>
              </a:spcBef>
              <a:spcAft>
                <a:spcPts val="0"/>
              </a:spcAft>
              <a:buSzPts val="990"/>
              <a:buNone/>
            </a:pPr>
            <a:r>
              <a:t/>
            </a:r>
            <a:endParaRPr sz="2120">
              <a:solidFill>
                <a:srgbClr val="FFFFFF"/>
              </a:solidFill>
              <a:latin typeface="Times New Roman"/>
              <a:ea typeface="Times New Roman"/>
              <a:cs typeface="Times New Roman"/>
              <a:sym typeface="Times New Roman"/>
            </a:endParaRPr>
          </a:p>
          <a:p>
            <a:pPr indent="0" lvl="0" marL="0" rtl="0" algn="l">
              <a:spcBef>
                <a:spcPts val="0"/>
              </a:spcBef>
              <a:spcAft>
                <a:spcPts val="0"/>
              </a:spcAft>
              <a:buSzPts val="990"/>
              <a:buNone/>
            </a:pPr>
            <a:r>
              <a:t/>
            </a:r>
            <a:endParaRPr sz="2120">
              <a:solidFill>
                <a:srgbClr val="FFFFFF"/>
              </a:solidFill>
              <a:latin typeface="Times New Roman"/>
              <a:ea typeface="Times New Roman"/>
              <a:cs typeface="Times New Roman"/>
              <a:sym typeface="Times New Roman"/>
            </a:endParaRPr>
          </a:p>
          <a:p>
            <a:pPr indent="0" lvl="0" marL="0" rtl="0" algn="l">
              <a:spcBef>
                <a:spcPts val="0"/>
              </a:spcBef>
              <a:spcAft>
                <a:spcPts val="0"/>
              </a:spcAft>
              <a:buSzPts val="990"/>
              <a:buNone/>
            </a:pPr>
            <a:r>
              <a:rPr lang="en" sz="2120">
                <a:solidFill>
                  <a:srgbClr val="FFFFFF"/>
                </a:solidFill>
                <a:latin typeface="Times New Roman"/>
                <a:ea typeface="Times New Roman"/>
                <a:cs typeface="Times New Roman"/>
                <a:sym typeface="Times New Roman"/>
              </a:rPr>
              <a:t>After creating we need to copy channel id, and write api key as we need it for programming. </a:t>
            </a:r>
            <a:endParaRPr sz="2120">
              <a:solidFill>
                <a:srgbClr val="FFFFFF"/>
              </a:solidFill>
              <a:latin typeface="Times New Roman"/>
              <a:ea typeface="Times New Roman"/>
              <a:cs typeface="Times New Roman"/>
              <a:sym typeface="Times New Roman"/>
            </a:endParaRPr>
          </a:p>
        </p:txBody>
      </p:sp>
      <p:pic>
        <p:nvPicPr>
          <p:cNvPr id="157" name="Google Shape;157;p27"/>
          <p:cNvPicPr preferRelativeResize="0"/>
          <p:nvPr/>
        </p:nvPicPr>
        <p:blipFill>
          <a:blip r:embed="rId3">
            <a:alphaModFix/>
          </a:blip>
          <a:stretch>
            <a:fillRect/>
          </a:stretch>
        </p:blipFill>
        <p:spPr>
          <a:xfrm>
            <a:off x="4736875" y="156500"/>
            <a:ext cx="4208500" cy="48990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61" name="Shape 161"/>
        <p:cNvGrpSpPr/>
        <p:nvPr/>
      </p:nvGrpSpPr>
      <p:grpSpPr>
        <a:xfrm>
          <a:off x="0" y="0"/>
          <a:ext cx="0" cy="0"/>
          <a:chOff x="0" y="0"/>
          <a:chExt cx="0" cy="0"/>
        </a:xfrm>
      </p:grpSpPr>
      <p:pic>
        <p:nvPicPr>
          <p:cNvPr id="162" name="Google Shape;162;p28"/>
          <p:cNvPicPr preferRelativeResize="0"/>
          <p:nvPr/>
        </p:nvPicPr>
        <p:blipFill>
          <a:blip r:embed="rId3">
            <a:alphaModFix/>
          </a:blip>
          <a:stretch>
            <a:fillRect/>
          </a:stretch>
        </p:blipFill>
        <p:spPr>
          <a:xfrm>
            <a:off x="3963650" y="152400"/>
            <a:ext cx="5003655" cy="4838699"/>
          </a:xfrm>
          <a:prstGeom prst="rect">
            <a:avLst/>
          </a:prstGeom>
          <a:noFill/>
          <a:ln>
            <a:noFill/>
          </a:ln>
        </p:spPr>
      </p:pic>
      <p:sp>
        <p:nvSpPr>
          <p:cNvPr id="163" name="Google Shape;163;p28"/>
          <p:cNvSpPr txBox="1"/>
          <p:nvPr/>
        </p:nvSpPr>
        <p:spPr>
          <a:xfrm>
            <a:off x="0" y="211400"/>
            <a:ext cx="3963600" cy="45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FFFFFF"/>
                </a:solidFill>
              </a:rPr>
              <a:t>Code to send mail Notification</a:t>
            </a:r>
            <a:endParaRPr sz="1800">
              <a:solidFill>
                <a:srgbClr val="FFFFFF"/>
              </a:solidFill>
            </a:endParaRPr>
          </a:p>
        </p:txBody>
      </p:sp>
      <p:pic>
        <p:nvPicPr>
          <p:cNvPr id="164" name="Google Shape;164;p28"/>
          <p:cNvPicPr preferRelativeResize="0"/>
          <p:nvPr/>
        </p:nvPicPr>
        <p:blipFill>
          <a:blip r:embed="rId4">
            <a:alphaModFix/>
          </a:blip>
          <a:stretch>
            <a:fillRect/>
          </a:stretch>
        </p:blipFill>
        <p:spPr>
          <a:xfrm>
            <a:off x="152375" y="2146625"/>
            <a:ext cx="3658851" cy="273589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68" name="Shape 168"/>
        <p:cNvGrpSpPr/>
        <p:nvPr/>
      </p:nvGrpSpPr>
      <p:grpSpPr>
        <a:xfrm>
          <a:off x="0" y="0"/>
          <a:ext cx="0" cy="0"/>
          <a:chOff x="0" y="0"/>
          <a:chExt cx="0" cy="0"/>
        </a:xfrm>
      </p:grpSpPr>
      <p:pic>
        <p:nvPicPr>
          <p:cNvPr id="169" name="Google Shape;169;p29"/>
          <p:cNvPicPr preferRelativeResize="0"/>
          <p:nvPr/>
        </p:nvPicPr>
        <p:blipFill>
          <a:blip r:embed="rId3">
            <a:alphaModFix/>
          </a:blip>
          <a:stretch>
            <a:fillRect/>
          </a:stretch>
        </p:blipFill>
        <p:spPr>
          <a:xfrm>
            <a:off x="152400" y="152400"/>
            <a:ext cx="8839199" cy="402416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73" name="Shape 173"/>
        <p:cNvGrpSpPr/>
        <p:nvPr/>
      </p:nvGrpSpPr>
      <p:grpSpPr>
        <a:xfrm>
          <a:off x="0" y="0"/>
          <a:ext cx="0" cy="0"/>
          <a:chOff x="0" y="0"/>
          <a:chExt cx="0" cy="0"/>
        </a:xfrm>
      </p:grpSpPr>
      <p:sp>
        <p:nvSpPr>
          <p:cNvPr id="174" name="Google Shape;174;p30"/>
          <p:cNvSpPr txBox="1"/>
          <p:nvPr>
            <p:ph type="title"/>
          </p:nvPr>
        </p:nvSpPr>
        <p:spPr>
          <a:xfrm>
            <a:off x="0" y="0"/>
            <a:ext cx="9144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latin typeface="Comic Sans MS"/>
                <a:ea typeface="Comic Sans MS"/>
                <a:cs typeface="Comic Sans MS"/>
                <a:sym typeface="Comic Sans MS"/>
              </a:rPr>
              <a:t>About </a:t>
            </a:r>
            <a:r>
              <a:rPr lang="en">
                <a:solidFill>
                  <a:schemeClr val="lt1"/>
                </a:solidFill>
                <a:latin typeface="Comic Sans MS"/>
                <a:ea typeface="Comic Sans MS"/>
                <a:cs typeface="Comic Sans MS"/>
                <a:sym typeface="Comic Sans MS"/>
              </a:rPr>
              <a:t>Cayenne </a:t>
            </a:r>
            <a:r>
              <a:rPr lang="en">
                <a:solidFill>
                  <a:srgbClr val="FFFFFF"/>
                </a:solidFill>
                <a:latin typeface="Comic Sans MS"/>
                <a:ea typeface="Comic Sans MS"/>
                <a:cs typeface="Comic Sans MS"/>
                <a:sym typeface="Comic Sans MS"/>
              </a:rPr>
              <a:t>cloud:</a:t>
            </a:r>
            <a:endParaRPr>
              <a:solidFill>
                <a:srgbClr val="FFFFFF"/>
              </a:solidFill>
              <a:latin typeface="Comic Sans MS"/>
              <a:ea typeface="Comic Sans MS"/>
              <a:cs typeface="Comic Sans MS"/>
              <a:sym typeface="Comic Sans MS"/>
            </a:endParaRPr>
          </a:p>
        </p:txBody>
      </p:sp>
      <p:sp>
        <p:nvSpPr>
          <p:cNvPr id="175" name="Google Shape;175;p30"/>
          <p:cNvSpPr txBox="1"/>
          <p:nvPr>
            <p:ph idx="1" type="body"/>
          </p:nvPr>
        </p:nvSpPr>
        <p:spPr>
          <a:xfrm>
            <a:off x="58675" y="508475"/>
            <a:ext cx="8773500" cy="4158300"/>
          </a:xfrm>
          <a:prstGeom prst="rect">
            <a:avLst/>
          </a:prstGeom>
        </p:spPr>
        <p:txBody>
          <a:bodyPr anchorCtr="0" anchor="t" bIns="91425" lIns="91425" spcFirstLastPara="1" rIns="91425" wrap="square" tIns="91425">
            <a:normAutofit/>
          </a:bodyPr>
          <a:lstStyle/>
          <a:p>
            <a:pPr indent="0" lvl="0" marL="0" rtl="0" algn="l">
              <a:lnSpc>
                <a:spcPct val="110000"/>
              </a:lnSpc>
              <a:spcBef>
                <a:spcPts val="800"/>
              </a:spcBef>
              <a:spcAft>
                <a:spcPts val="0"/>
              </a:spcAft>
              <a:buNone/>
            </a:pPr>
            <a:r>
              <a:rPr lang="en">
                <a:solidFill>
                  <a:srgbClr val="FFFFFF"/>
                </a:solidFill>
              </a:rPr>
              <a:t>Cayenne is the world's first drag-and-drop IoT project builder.</a:t>
            </a:r>
            <a:r>
              <a:rPr lang="en" sz="2000">
                <a:solidFill>
                  <a:schemeClr val="lt1"/>
                </a:solidFill>
                <a:latin typeface="Times New Roman"/>
                <a:ea typeface="Times New Roman"/>
                <a:cs typeface="Times New Roman"/>
                <a:sym typeface="Times New Roman"/>
              </a:rPr>
              <a:t>We can take full control of our project by creating a custom dashboard with drag-and-drop widgets to visualize, manage, and control connected devices.</a:t>
            </a:r>
            <a:endParaRPr sz="2000">
              <a:solidFill>
                <a:schemeClr val="lt1"/>
              </a:solidFill>
              <a:latin typeface="Times New Roman"/>
              <a:ea typeface="Times New Roman"/>
              <a:cs typeface="Times New Roman"/>
              <a:sym typeface="Times New Roman"/>
            </a:endParaRPr>
          </a:p>
          <a:p>
            <a:pPr indent="0" lvl="0" marL="0" rtl="0" algn="l">
              <a:spcBef>
                <a:spcPts val="800"/>
              </a:spcBef>
              <a:spcAft>
                <a:spcPts val="1200"/>
              </a:spcAft>
              <a:buNone/>
            </a:pPr>
            <a:r>
              <a:rPr lang="en">
                <a:solidFill>
                  <a:srgbClr val="FFFFFF"/>
                </a:solidFill>
                <a:latin typeface="Times New Roman"/>
                <a:ea typeface="Times New Roman"/>
                <a:cs typeface="Times New Roman"/>
                <a:sym typeface="Times New Roman"/>
              </a:rPr>
              <a:t>Features:</a:t>
            </a:r>
            <a:endParaRPr>
              <a:solidFill>
                <a:srgbClr val="FFFFFF"/>
              </a:solidFill>
              <a:latin typeface="Times New Roman"/>
              <a:ea typeface="Times New Roman"/>
              <a:cs typeface="Times New Roman"/>
              <a:sym typeface="Times New Roman"/>
            </a:endParaRPr>
          </a:p>
        </p:txBody>
      </p:sp>
      <p:pic>
        <p:nvPicPr>
          <p:cNvPr id="176" name="Google Shape;176;p30"/>
          <p:cNvPicPr preferRelativeResize="0"/>
          <p:nvPr/>
        </p:nvPicPr>
        <p:blipFill>
          <a:blip r:embed="rId3">
            <a:alphaModFix/>
          </a:blip>
          <a:stretch>
            <a:fillRect/>
          </a:stretch>
        </p:blipFill>
        <p:spPr>
          <a:xfrm>
            <a:off x="332200" y="2150350"/>
            <a:ext cx="3158726" cy="1277529"/>
          </a:xfrm>
          <a:prstGeom prst="rect">
            <a:avLst/>
          </a:prstGeom>
          <a:noFill/>
          <a:ln>
            <a:noFill/>
          </a:ln>
        </p:spPr>
      </p:pic>
      <p:pic>
        <p:nvPicPr>
          <p:cNvPr id="177" name="Google Shape;177;p30"/>
          <p:cNvPicPr preferRelativeResize="0"/>
          <p:nvPr/>
        </p:nvPicPr>
        <p:blipFill>
          <a:blip r:embed="rId4">
            <a:alphaModFix/>
          </a:blip>
          <a:stretch>
            <a:fillRect/>
          </a:stretch>
        </p:blipFill>
        <p:spPr>
          <a:xfrm>
            <a:off x="2381613" y="3576100"/>
            <a:ext cx="4380775" cy="1495425"/>
          </a:xfrm>
          <a:prstGeom prst="rect">
            <a:avLst/>
          </a:prstGeom>
          <a:noFill/>
          <a:ln>
            <a:noFill/>
          </a:ln>
        </p:spPr>
      </p:pic>
      <p:pic>
        <p:nvPicPr>
          <p:cNvPr id="178" name="Google Shape;178;p30"/>
          <p:cNvPicPr preferRelativeResize="0"/>
          <p:nvPr/>
        </p:nvPicPr>
        <p:blipFill>
          <a:blip r:embed="rId5">
            <a:alphaModFix/>
          </a:blip>
          <a:stretch>
            <a:fillRect/>
          </a:stretch>
        </p:blipFill>
        <p:spPr>
          <a:xfrm>
            <a:off x="5435625" y="2150338"/>
            <a:ext cx="3158725" cy="1277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82" name="Shape 182"/>
        <p:cNvGrpSpPr/>
        <p:nvPr/>
      </p:nvGrpSpPr>
      <p:grpSpPr>
        <a:xfrm>
          <a:off x="0" y="0"/>
          <a:ext cx="0" cy="0"/>
          <a:chOff x="0" y="0"/>
          <a:chExt cx="0" cy="0"/>
        </a:xfrm>
      </p:grpSpPr>
      <p:sp>
        <p:nvSpPr>
          <p:cNvPr id="183" name="Google Shape;183;p31"/>
          <p:cNvSpPr txBox="1"/>
          <p:nvPr>
            <p:ph type="title"/>
          </p:nvPr>
        </p:nvSpPr>
        <p:spPr>
          <a:xfrm>
            <a:off x="0" y="0"/>
            <a:ext cx="9144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latin typeface="Comic Sans MS"/>
                <a:ea typeface="Comic Sans MS"/>
                <a:cs typeface="Comic Sans MS"/>
                <a:sym typeface="Comic Sans MS"/>
              </a:rPr>
              <a:t>Cayenne Dashboard</a:t>
            </a:r>
            <a:r>
              <a:rPr lang="en">
                <a:solidFill>
                  <a:schemeClr val="lt1"/>
                </a:solidFill>
                <a:latin typeface="Comic Sans MS"/>
                <a:ea typeface="Comic Sans MS"/>
                <a:cs typeface="Comic Sans MS"/>
                <a:sym typeface="Comic Sans MS"/>
              </a:rPr>
              <a:t>:</a:t>
            </a:r>
            <a:endParaRPr>
              <a:solidFill>
                <a:schemeClr val="lt1"/>
              </a:solidFill>
              <a:latin typeface="Comic Sans MS"/>
              <a:ea typeface="Comic Sans MS"/>
              <a:cs typeface="Comic Sans MS"/>
              <a:sym typeface="Comic Sans MS"/>
            </a:endParaRPr>
          </a:p>
        </p:txBody>
      </p:sp>
      <p:pic>
        <p:nvPicPr>
          <p:cNvPr id="184" name="Google Shape;184;p31"/>
          <p:cNvPicPr preferRelativeResize="0"/>
          <p:nvPr/>
        </p:nvPicPr>
        <p:blipFill>
          <a:blip r:embed="rId3">
            <a:alphaModFix/>
          </a:blip>
          <a:stretch>
            <a:fillRect/>
          </a:stretch>
        </p:blipFill>
        <p:spPr>
          <a:xfrm>
            <a:off x="293350" y="572700"/>
            <a:ext cx="8497524" cy="4428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0" name="Shape 60"/>
        <p:cNvGrpSpPr/>
        <p:nvPr/>
      </p:nvGrpSpPr>
      <p:grpSpPr>
        <a:xfrm>
          <a:off x="0" y="0"/>
          <a:ext cx="0" cy="0"/>
          <a:chOff x="0" y="0"/>
          <a:chExt cx="0" cy="0"/>
        </a:xfrm>
      </p:grpSpPr>
      <p:sp>
        <p:nvSpPr>
          <p:cNvPr id="61" name="Google Shape;61;p14"/>
          <p:cNvSpPr txBox="1"/>
          <p:nvPr>
            <p:ph type="ctrTitle"/>
          </p:nvPr>
        </p:nvSpPr>
        <p:spPr>
          <a:xfrm>
            <a:off x="127500" y="111600"/>
            <a:ext cx="8889000" cy="1045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200">
                <a:solidFill>
                  <a:srgbClr val="F3F3F3"/>
                </a:solidFill>
                <a:latin typeface="Comic Sans MS"/>
                <a:ea typeface="Comic Sans MS"/>
                <a:cs typeface="Comic Sans MS"/>
                <a:sym typeface="Comic Sans MS"/>
              </a:rPr>
              <a:t>Project By:</a:t>
            </a:r>
            <a:endParaRPr sz="4200">
              <a:solidFill>
                <a:srgbClr val="F3F3F3"/>
              </a:solidFill>
              <a:latin typeface="Comic Sans MS"/>
              <a:ea typeface="Comic Sans MS"/>
              <a:cs typeface="Comic Sans MS"/>
              <a:sym typeface="Comic Sans MS"/>
            </a:endParaRPr>
          </a:p>
        </p:txBody>
      </p:sp>
      <p:sp>
        <p:nvSpPr>
          <p:cNvPr id="62" name="Google Shape;62;p14"/>
          <p:cNvSpPr txBox="1"/>
          <p:nvPr>
            <p:ph idx="1" type="subTitle"/>
          </p:nvPr>
        </p:nvSpPr>
        <p:spPr>
          <a:xfrm>
            <a:off x="167100" y="1458900"/>
            <a:ext cx="8809800" cy="36846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Clr>
                <a:schemeClr val="dk1"/>
              </a:buClr>
              <a:buSzPct val="45102"/>
              <a:buFont typeface="Arial"/>
              <a:buNone/>
            </a:pPr>
            <a:r>
              <a:rPr lang="en" sz="2438">
                <a:solidFill>
                  <a:srgbClr val="F3F3F3"/>
                </a:solidFill>
                <a:latin typeface="Times New Roman"/>
                <a:ea typeface="Times New Roman"/>
                <a:cs typeface="Times New Roman"/>
                <a:sym typeface="Times New Roman"/>
              </a:rPr>
              <a:t>ANUDEEP BATHINA</a:t>
            </a:r>
            <a:r>
              <a:rPr lang="en" sz="2438">
                <a:solidFill>
                  <a:srgbClr val="F3F3F3"/>
                </a:solidFill>
                <a:latin typeface="Times New Roman"/>
                <a:ea typeface="Times New Roman"/>
                <a:cs typeface="Times New Roman"/>
                <a:sym typeface="Times New Roman"/>
              </a:rPr>
              <a:t>(18BEC006)</a:t>
            </a:r>
            <a:endParaRPr sz="2438">
              <a:solidFill>
                <a:srgbClr val="F3F3F3"/>
              </a:solidFill>
              <a:latin typeface="Times New Roman"/>
              <a:ea typeface="Times New Roman"/>
              <a:cs typeface="Times New Roman"/>
              <a:sym typeface="Times New Roman"/>
            </a:endParaRPr>
          </a:p>
          <a:p>
            <a:pPr indent="0" lvl="0" marL="0" rtl="0" algn="l">
              <a:spcBef>
                <a:spcPts val="0"/>
              </a:spcBef>
              <a:spcAft>
                <a:spcPts val="0"/>
              </a:spcAft>
              <a:buNone/>
            </a:pPr>
            <a:r>
              <a:rPr lang="en" sz="2438">
                <a:solidFill>
                  <a:srgbClr val="F3F3F3"/>
                </a:solidFill>
                <a:latin typeface="Times New Roman"/>
                <a:ea typeface="Times New Roman"/>
                <a:cs typeface="Times New Roman"/>
                <a:sym typeface="Times New Roman"/>
              </a:rPr>
              <a:t>JEEVAN R H(18BEC017)</a:t>
            </a:r>
            <a:endParaRPr sz="2438">
              <a:solidFill>
                <a:srgbClr val="F3F3F3"/>
              </a:solidFill>
              <a:latin typeface="Times New Roman"/>
              <a:ea typeface="Times New Roman"/>
              <a:cs typeface="Times New Roman"/>
              <a:sym typeface="Times New Roman"/>
            </a:endParaRPr>
          </a:p>
          <a:p>
            <a:pPr indent="0" lvl="0" marL="0" rtl="0" algn="l">
              <a:spcBef>
                <a:spcPts val="0"/>
              </a:spcBef>
              <a:spcAft>
                <a:spcPts val="0"/>
              </a:spcAft>
              <a:buNone/>
            </a:pPr>
            <a:r>
              <a:rPr lang="en" sz="2438">
                <a:solidFill>
                  <a:srgbClr val="F3F3F3"/>
                </a:solidFill>
                <a:latin typeface="Times New Roman"/>
                <a:ea typeface="Times New Roman"/>
                <a:cs typeface="Times New Roman"/>
                <a:sym typeface="Times New Roman"/>
              </a:rPr>
              <a:t>KIRAN D(18BEC022)</a:t>
            </a:r>
            <a:endParaRPr sz="2438">
              <a:solidFill>
                <a:srgbClr val="F3F3F3"/>
              </a:solidFill>
              <a:latin typeface="Times New Roman"/>
              <a:ea typeface="Times New Roman"/>
              <a:cs typeface="Times New Roman"/>
              <a:sym typeface="Times New Roman"/>
            </a:endParaRPr>
          </a:p>
          <a:p>
            <a:pPr indent="0" lvl="0" marL="0" rtl="0" algn="l">
              <a:spcBef>
                <a:spcPts val="0"/>
              </a:spcBef>
              <a:spcAft>
                <a:spcPts val="0"/>
              </a:spcAft>
              <a:buNone/>
            </a:pPr>
            <a:r>
              <a:rPr lang="en" sz="2438">
                <a:solidFill>
                  <a:srgbClr val="F3F3F3"/>
                </a:solidFill>
                <a:latin typeface="Times New Roman"/>
                <a:ea typeface="Times New Roman"/>
                <a:cs typeface="Times New Roman"/>
                <a:sym typeface="Times New Roman"/>
              </a:rPr>
              <a:t>NIKHIL S A(18BEC033)</a:t>
            </a:r>
            <a:endParaRPr sz="2438">
              <a:solidFill>
                <a:srgbClr val="F3F3F3"/>
              </a:solidFill>
              <a:latin typeface="Times New Roman"/>
              <a:ea typeface="Times New Roman"/>
              <a:cs typeface="Times New Roman"/>
              <a:sym typeface="Times New Roman"/>
            </a:endParaRPr>
          </a:p>
          <a:p>
            <a:pPr indent="0" lvl="0" marL="0" rtl="0" algn="l">
              <a:spcBef>
                <a:spcPts val="0"/>
              </a:spcBef>
              <a:spcAft>
                <a:spcPts val="0"/>
              </a:spcAft>
              <a:buNone/>
            </a:pPr>
            <a:r>
              <a:rPr lang="en" sz="2438">
                <a:solidFill>
                  <a:srgbClr val="F3F3F3"/>
                </a:solidFill>
                <a:latin typeface="Times New Roman"/>
                <a:ea typeface="Times New Roman"/>
                <a:cs typeface="Times New Roman"/>
                <a:sym typeface="Times New Roman"/>
              </a:rPr>
              <a:t>NITHIN R(18BEC034)</a:t>
            </a:r>
            <a:endParaRPr sz="2438">
              <a:solidFill>
                <a:srgbClr val="F3F3F3"/>
              </a:solidFill>
              <a:latin typeface="Times New Roman"/>
              <a:ea typeface="Times New Roman"/>
              <a:cs typeface="Times New Roman"/>
              <a:sym typeface="Times New Roman"/>
            </a:endParaRPr>
          </a:p>
          <a:p>
            <a:pPr indent="0" lvl="0" marL="0" rtl="0" algn="l">
              <a:spcBef>
                <a:spcPts val="0"/>
              </a:spcBef>
              <a:spcAft>
                <a:spcPts val="0"/>
              </a:spcAft>
              <a:buNone/>
            </a:pPr>
            <a:r>
              <a:t/>
            </a:r>
            <a:endParaRPr sz="2438">
              <a:solidFill>
                <a:srgbClr val="F3F3F3"/>
              </a:solidFill>
              <a:latin typeface="Times New Roman"/>
              <a:ea typeface="Times New Roman"/>
              <a:cs typeface="Times New Roman"/>
              <a:sym typeface="Times New Roman"/>
            </a:endParaRPr>
          </a:p>
          <a:p>
            <a:pPr indent="0" lvl="0" marL="0" rtl="0" algn="l">
              <a:spcBef>
                <a:spcPts val="0"/>
              </a:spcBef>
              <a:spcAft>
                <a:spcPts val="0"/>
              </a:spcAft>
              <a:buNone/>
            </a:pPr>
            <a:r>
              <a:t/>
            </a:r>
            <a:endParaRPr sz="3200">
              <a:solidFill>
                <a:srgbClr val="F3F3F3"/>
              </a:solidFill>
              <a:latin typeface="Times New Roman"/>
              <a:ea typeface="Times New Roman"/>
              <a:cs typeface="Times New Roman"/>
              <a:sym typeface="Times New Roman"/>
            </a:endParaRPr>
          </a:p>
          <a:p>
            <a:pPr indent="0" lvl="0" marL="0" rtl="0" algn="l">
              <a:spcBef>
                <a:spcPts val="0"/>
              </a:spcBef>
              <a:spcAft>
                <a:spcPts val="0"/>
              </a:spcAft>
              <a:buNone/>
            </a:pPr>
            <a:r>
              <a:t/>
            </a:r>
            <a:endParaRPr sz="3200">
              <a:solidFill>
                <a:srgbClr val="F3F3F3"/>
              </a:solidFill>
              <a:latin typeface="Times New Roman"/>
              <a:ea typeface="Times New Roman"/>
              <a:cs typeface="Times New Roman"/>
              <a:sym typeface="Times New Roman"/>
            </a:endParaRPr>
          </a:p>
          <a:p>
            <a:pPr indent="0" lvl="0" marL="0" rtl="0" algn="ctr">
              <a:spcBef>
                <a:spcPts val="0"/>
              </a:spcBef>
              <a:spcAft>
                <a:spcPts val="0"/>
              </a:spcAft>
              <a:buNone/>
            </a:pPr>
            <a:r>
              <a:rPr lang="en">
                <a:solidFill>
                  <a:srgbClr val="F3F3F3"/>
                </a:solidFill>
              </a:rPr>
              <a:t>                           </a:t>
            </a:r>
            <a:r>
              <a:rPr lang="en" sz="2500">
                <a:solidFill>
                  <a:srgbClr val="F3F3F3"/>
                </a:solidFill>
                <a:latin typeface="Times New Roman"/>
                <a:ea typeface="Times New Roman"/>
                <a:cs typeface="Times New Roman"/>
                <a:sym typeface="Times New Roman"/>
              </a:rPr>
              <a:t> Submitted to:</a:t>
            </a:r>
            <a:endParaRPr sz="2500">
              <a:solidFill>
                <a:srgbClr val="F3F3F3"/>
              </a:solidFill>
              <a:latin typeface="Times New Roman"/>
              <a:ea typeface="Times New Roman"/>
              <a:cs typeface="Times New Roman"/>
              <a:sym typeface="Times New Roman"/>
            </a:endParaRPr>
          </a:p>
          <a:p>
            <a:pPr indent="0" lvl="0" marL="0" rtl="0" algn="ctr">
              <a:spcBef>
                <a:spcPts val="0"/>
              </a:spcBef>
              <a:spcAft>
                <a:spcPts val="0"/>
              </a:spcAft>
              <a:buNone/>
            </a:pPr>
            <a:r>
              <a:rPr lang="en" sz="2500">
                <a:solidFill>
                  <a:schemeClr val="lt1"/>
                </a:solidFill>
                <a:latin typeface="Times New Roman"/>
                <a:ea typeface="Times New Roman"/>
                <a:cs typeface="Times New Roman"/>
                <a:sym typeface="Times New Roman"/>
              </a:rPr>
              <a:t>						Dr. </a:t>
            </a:r>
            <a:r>
              <a:rPr lang="en" sz="2511">
                <a:solidFill>
                  <a:schemeClr val="lt1"/>
                </a:solidFill>
                <a:latin typeface="Times New Roman"/>
                <a:ea typeface="Times New Roman"/>
                <a:cs typeface="Times New Roman"/>
                <a:sym typeface="Times New Roman"/>
              </a:rPr>
              <a:t>Jagadeesha R B</a:t>
            </a:r>
            <a:endParaRPr sz="2511">
              <a:solidFill>
                <a:schemeClr val="lt1"/>
              </a:solidFill>
              <a:latin typeface="Times New Roman"/>
              <a:ea typeface="Times New Roman"/>
              <a:cs typeface="Times New Roman"/>
              <a:sym typeface="Times New Roman"/>
            </a:endParaRPr>
          </a:p>
          <a:p>
            <a:pPr indent="0" lvl="0" marL="0" rtl="0" algn="ctr">
              <a:spcBef>
                <a:spcPts val="0"/>
              </a:spcBef>
              <a:spcAft>
                <a:spcPts val="0"/>
              </a:spcAft>
              <a:buNone/>
            </a:pPr>
            <a:r>
              <a:t/>
            </a:r>
            <a:endParaRPr sz="1100">
              <a:solidFill>
                <a:srgbClr val="3C4043"/>
              </a:solidFill>
              <a:highlight>
                <a:srgbClr val="FFFFFF"/>
              </a:highlight>
              <a:latin typeface="Roboto"/>
              <a:ea typeface="Roboto"/>
              <a:cs typeface="Roboto"/>
              <a:sym typeface="Roboto"/>
            </a:endParaRPr>
          </a:p>
          <a:p>
            <a:pPr indent="0" lvl="0" marL="0" rtl="0" algn="ctr">
              <a:spcBef>
                <a:spcPts val="0"/>
              </a:spcBef>
              <a:spcAft>
                <a:spcPts val="0"/>
              </a:spcAft>
              <a:buNone/>
            </a:pPr>
            <a:r>
              <a:t/>
            </a:r>
            <a:endParaRPr sz="2500">
              <a:solidFill>
                <a:srgbClr val="F3F3F3"/>
              </a:solidFill>
              <a:latin typeface="Times New Roman"/>
              <a:ea typeface="Times New Roman"/>
              <a:cs typeface="Times New Roman"/>
              <a:sym typeface="Times New Roman"/>
            </a:endParaRPr>
          </a:p>
          <a:p>
            <a:pPr indent="0" lvl="0" marL="0" rtl="0" algn="ctr">
              <a:spcBef>
                <a:spcPts val="0"/>
              </a:spcBef>
              <a:spcAft>
                <a:spcPts val="0"/>
              </a:spcAft>
              <a:buNone/>
            </a:pPr>
            <a:r>
              <a:t/>
            </a:r>
            <a:endParaRPr>
              <a:solidFill>
                <a:srgbClr val="F3F3F3"/>
              </a:solidFill>
            </a:endParaRPr>
          </a:p>
        </p:txBody>
      </p:sp>
      <p:pic>
        <p:nvPicPr>
          <p:cNvPr id="63" name="Google Shape;63;p14"/>
          <p:cNvPicPr preferRelativeResize="0"/>
          <p:nvPr/>
        </p:nvPicPr>
        <p:blipFill>
          <a:blip r:embed="rId4">
            <a:alphaModFix/>
          </a:blip>
          <a:stretch>
            <a:fillRect/>
          </a:stretch>
        </p:blipFill>
        <p:spPr>
          <a:xfrm>
            <a:off x="5301750" y="111600"/>
            <a:ext cx="3714750" cy="1143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88" name="Shape 188"/>
        <p:cNvGrpSpPr/>
        <p:nvPr/>
      </p:nvGrpSpPr>
      <p:grpSpPr>
        <a:xfrm>
          <a:off x="0" y="0"/>
          <a:ext cx="0" cy="0"/>
          <a:chOff x="0" y="0"/>
          <a:chExt cx="0" cy="0"/>
        </a:xfrm>
      </p:grpSpPr>
      <p:sp>
        <p:nvSpPr>
          <p:cNvPr id="189" name="Google Shape;189;p32"/>
          <p:cNvSpPr txBox="1"/>
          <p:nvPr>
            <p:ph type="title"/>
          </p:nvPr>
        </p:nvSpPr>
        <p:spPr>
          <a:xfrm>
            <a:off x="0" y="0"/>
            <a:ext cx="9144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latin typeface="Comic Sans MS"/>
                <a:ea typeface="Comic Sans MS"/>
                <a:cs typeface="Comic Sans MS"/>
                <a:sym typeface="Comic Sans MS"/>
              </a:rPr>
              <a:t>Steps to install</a:t>
            </a:r>
            <a:r>
              <a:rPr lang="en">
                <a:solidFill>
                  <a:srgbClr val="FFFFFF"/>
                </a:solidFill>
                <a:latin typeface="Comic Sans MS"/>
                <a:ea typeface="Comic Sans MS"/>
                <a:cs typeface="Comic Sans MS"/>
                <a:sym typeface="Comic Sans MS"/>
              </a:rPr>
              <a:t> </a:t>
            </a:r>
            <a:r>
              <a:rPr lang="en">
                <a:solidFill>
                  <a:schemeClr val="lt1"/>
                </a:solidFill>
                <a:latin typeface="Comic Sans MS"/>
                <a:ea typeface="Comic Sans MS"/>
                <a:cs typeface="Comic Sans MS"/>
                <a:sym typeface="Comic Sans MS"/>
              </a:rPr>
              <a:t>Cayenne</a:t>
            </a:r>
            <a:r>
              <a:rPr lang="en">
                <a:solidFill>
                  <a:srgbClr val="FFFFFF"/>
                </a:solidFill>
                <a:latin typeface="Comic Sans MS"/>
                <a:ea typeface="Comic Sans MS"/>
                <a:cs typeface="Comic Sans MS"/>
                <a:sym typeface="Comic Sans MS"/>
              </a:rPr>
              <a:t>:</a:t>
            </a:r>
            <a:endParaRPr>
              <a:solidFill>
                <a:srgbClr val="FFFFFF"/>
              </a:solidFill>
              <a:latin typeface="Comic Sans MS"/>
              <a:ea typeface="Comic Sans MS"/>
              <a:cs typeface="Comic Sans MS"/>
              <a:sym typeface="Comic Sans MS"/>
            </a:endParaRPr>
          </a:p>
        </p:txBody>
      </p:sp>
      <p:sp>
        <p:nvSpPr>
          <p:cNvPr id="190" name="Google Shape;190;p32"/>
          <p:cNvSpPr txBox="1"/>
          <p:nvPr>
            <p:ph idx="1" type="body"/>
          </p:nvPr>
        </p:nvSpPr>
        <p:spPr>
          <a:xfrm>
            <a:off x="-17525" y="508475"/>
            <a:ext cx="8773500" cy="415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latin typeface="Times New Roman"/>
                <a:ea typeface="Times New Roman"/>
                <a:cs typeface="Times New Roman"/>
                <a:sym typeface="Times New Roman"/>
              </a:rPr>
              <a:t>Run the following commands on raspberry pi terminal to install cayenne:-</a:t>
            </a:r>
            <a:endParaRPr>
              <a:solidFill>
                <a:srgbClr val="FFFFFF"/>
              </a:solidFill>
              <a:latin typeface="Times New Roman"/>
              <a:ea typeface="Times New Roman"/>
              <a:cs typeface="Times New Roman"/>
              <a:sym typeface="Times New Roman"/>
            </a:endParaRPr>
          </a:p>
          <a:p>
            <a:pPr indent="-323850" lvl="0" marL="457200" rtl="0" algn="l">
              <a:spcBef>
                <a:spcPts val="1200"/>
              </a:spcBef>
              <a:spcAft>
                <a:spcPts val="0"/>
              </a:spcAft>
              <a:buClr>
                <a:schemeClr val="lt1"/>
              </a:buClr>
              <a:buSzPts val="1500"/>
              <a:buChar char="●"/>
            </a:pPr>
            <a:r>
              <a:rPr i="1" lang="en" sz="1500">
                <a:solidFill>
                  <a:schemeClr val="lt1"/>
                </a:solidFill>
              </a:rPr>
              <a:t>wget </a:t>
            </a:r>
            <a:r>
              <a:rPr i="1" lang="en" sz="1500" u="sng">
                <a:solidFill>
                  <a:schemeClr val="hlink"/>
                </a:solidFill>
                <a:hlinkClick r:id="rId3"/>
              </a:rPr>
              <a:t>https://cayenne.mydevices.com/dl/rpi_b8w8pn82i9.sh</a:t>
            </a:r>
            <a:endParaRPr i="1" sz="1500">
              <a:solidFill>
                <a:schemeClr val="lt1"/>
              </a:solidFill>
            </a:endParaRPr>
          </a:p>
          <a:p>
            <a:pPr indent="-323850" lvl="0" marL="457200" rtl="0" algn="l">
              <a:spcBef>
                <a:spcPts val="0"/>
              </a:spcBef>
              <a:spcAft>
                <a:spcPts val="0"/>
              </a:spcAft>
              <a:buClr>
                <a:schemeClr val="lt1"/>
              </a:buClr>
              <a:buSzPts val="1500"/>
              <a:buChar char="●"/>
            </a:pPr>
            <a:r>
              <a:rPr i="1" lang="en" sz="1500">
                <a:solidFill>
                  <a:schemeClr val="lt1"/>
                </a:solidFill>
              </a:rPr>
              <a:t>sudo bash rpi_b8w8pn82i9.sh -v</a:t>
            </a:r>
            <a:endParaRPr>
              <a:solidFill>
                <a:schemeClr val="lt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94" name="Shape 194"/>
        <p:cNvGrpSpPr/>
        <p:nvPr/>
      </p:nvGrpSpPr>
      <p:grpSpPr>
        <a:xfrm>
          <a:off x="0" y="0"/>
          <a:ext cx="0" cy="0"/>
          <a:chOff x="0" y="0"/>
          <a:chExt cx="0" cy="0"/>
        </a:xfrm>
      </p:grpSpPr>
      <p:sp>
        <p:nvSpPr>
          <p:cNvPr id="195" name="Google Shape;195;p33"/>
          <p:cNvSpPr txBox="1"/>
          <p:nvPr>
            <p:ph type="title"/>
          </p:nvPr>
        </p:nvSpPr>
        <p:spPr>
          <a:xfrm>
            <a:off x="0" y="0"/>
            <a:ext cx="3138900" cy="5143500"/>
          </a:xfrm>
          <a:prstGeom prst="rect">
            <a:avLst/>
          </a:prstGeom>
        </p:spPr>
        <p:txBody>
          <a:bodyPr anchorCtr="0" anchor="t" bIns="91425" lIns="91425" spcFirstLastPara="1" rIns="91425" wrap="square" tIns="91425">
            <a:normAutofit/>
          </a:bodyPr>
          <a:lstStyle/>
          <a:p>
            <a:pPr indent="0" lvl="0" marL="0" rtl="0" algn="l">
              <a:lnSpc>
                <a:spcPct val="120000"/>
              </a:lnSpc>
              <a:spcBef>
                <a:spcPts val="900"/>
              </a:spcBef>
              <a:spcAft>
                <a:spcPts val="0"/>
              </a:spcAft>
              <a:buClr>
                <a:schemeClr val="dk1"/>
              </a:buClr>
              <a:buSzPts val="1100"/>
              <a:buFont typeface="Arial"/>
              <a:buNone/>
            </a:pPr>
            <a:r>
              <a:t/>
            </a:r>
            <a:endParaRPr b="1" sz="1650">
              <a:highlight>
                <a:srgbClr val="FFFFFF"/>
              </a:highlight>
              <a:latin typeface="Times New Roman"/>
              <a:ea typeface="Times New Roman"/>
              <a:cs typeface="Times New Roman"/>
              <a:sym typeface="Times New Roman"/>
            </a:endParaRPr>
          </a:p>
          <a:p>
            <a:pPr indent="0" lvl="0" marL="0" rtl="0" algn="l">
              <a:spcBef>
                <a:spcPts val="900"/>
              </a:spcBef>
              <a:spcAft>
                <a:spcPts val="0"/>
              </a:spcAft>
              <a:buNone/>
            </a:pPr>
            <a:r>
              <a:t/>
            </a:r>
            <a:endParaRPr>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a:solidFill>
                <a:schemeClr val="lt1"/>
              </a:solidFill>
              <a:latin typeface="Comic Sans MS"/>
              <a:ea typeface="Comic Sans MS"/>
              <a:cs typeface="Comic Sans MS"/>
              <a:sym typeface="Comic Sans MS"/>
            </a:endParaRPr>
          </a:p>
          <a:p>
            <a:pPr indent="0" lvl="0" marL="0" rtl="0" algn="l">
              <a:spcBef>
                <a:spcPts val="0"/>
              </a:spcBef>
              <a:spcAft>
                <a:spcPts val="0"/>
              </a:spcAft>
              <a:buNone/>
            </a:pPr>
            <a:r>
              <a:t/>
            </a:r>
            <a:endParaRPr>
              <a:solidFill>
                <a:schemeClr val="lt1"/>
              </a:solidFill>
              <a:latin typeface="Comic Sans MS"/>
              <a:ea typeface="Comic Sans MS"/>
              <a:cs typeface="Comic Sans MS"/>
              <a:sym typeface="Comic Sans MS"/>
            </a:endParaRPr>
          </a:p>
          <a:p>
            <a:pPr indent="0" lvl="0" marL="0" rtl="0" algn="l">
              <a:spcBef>
                <a:spcPts val="0"/>
              </a:spcBef>
              <a:spcAft>
                <a:spcPts val="0"/>
              </a:spcAft>
              <a:buNone/>
            </a:pPr>
            <a:r>
              <a:rPr lang="en">
                <a:solidFill>
                  <a:schemeClr val="lt1"/>
                </a:solidFill>
                <a:latin typeface="Comic Sans MS"/>
                <a:ea typeface="Comic Sans MS"/>
                <a:cs typeface="Comic Sans MS"/>
                <a:sym typeface="Comic Sans MS"/>
              </a:rPr>
              <a:t>MJPG-Streamer Application:</a:t>
            </a:r>
            <a:endParaRPr>
              <a:solidFill>
                <a:schemeClr val="lt1"/>
              </a:solidFill>
              <a:latin typeface="Comic Sans MS"/>
              <a:ea typeface="Comic Sans MS"/>
              <a:cs typeface="Comic Sans MS"/>
              <a:sym typeface="Comic Sans MS"/>
            </a:endParaRPr>
          </a:p>
        </p:txBody>
      </p:sp>
      <p:pic>
        <p:nvPicPr>
          <p:cNvPr id="196" name="Google Shape;196;p33"/>
          <p:cNvPicPr preferRelativeResize="0"/>
          <p:nvPr/>
        </p:nvPicPr>
        <p:blipFill>
          <a:blip r:embed="rId3">
            <a:alphaModFix/>
          </a:blip>
          <a:stretch>
            <a:fillRect/>
          </a:stretch>
        </p:blipFill>
        <p:spPr>
          <a:xfrm>
            <a:off x="3657150" y="152400"/>
            <a:ext cx="4674150" cy="48387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0" name="Shape 200"/>
        <p:cNvGrpSpPr/>
        <p:nvPr/>
      </p:nvGrpSpPr>
      <p:grpSpPr>
        <a:xfrm>
          <a:off x="0" y="0"/>
          <a:ext cx="0" cy="0"/>
          <a:chOff x="0" y="0"/>
          <a:chExt cx="0" cy="0"/>
        </a:xfrm>
      </p:grpSpPr>
      <p:sp>
        <p:nvSpPr>
          <p:cNvPr id="201" name="Google Shape;201;p34"/>
          <p:cNvSpPr txBox="1"/>
          <p:nvPr>
            <p:ph type="title"/>
          </p:nvPr>
        </p:nvSpPr>
        <p:spPr>
          <a:xfrm>
            <a:off x="65475" y="0"/>
            <a:ext cx="9078600" cy="7203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solidFill>
                  <a:srgbClr val="FFFFFF"/>
                </a:solidFill>
                <a:latin typeface="Comic Sans MS"/>
                <a:ea typeface="Comic Sans MS"/>
                <a:cs typeface="Comic Sans MS"/>
                <a:sym typeface="Comic Sans MS"/>
              </a:rPr>
              <a:t>Future Prediction </a:t>
            </a:r>
            <a:endParaRPr>
              <a:solidFill>
                <a:srgbClr val="FFFFFF"/>
              </a:solidFill>
              <a:latin typeface="Comic Sans MS"/>
              <a:ea typeface="Comic Sans MS"/>
              <a:cs typeface="Comic Sans MS"/>
              <a:sym typeface="Comic Sans M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205" name="Shape 205"/>
        <p:cNvGrpSpPr/>
        <p:nvPr/>
      </p:nvGrpSpPr>
      <p:grpSpPr>
        <a:xfrm>
          <a:off x="0" y="0"/>
          <a:ext cx="0" cy="0"/>
          <a:chOff x="0" y="0"/>
          <a:chExt cx="0" cy="0"/>
        </a:xfrm>
      </p:grpSpPr>
      <p:sp>
        <p:nvSpPr>
          <p:cNvPr id="206" name="Google Shape;206;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latin typeface="Comic Sans MS"/>
                <a:ea typeface="Comic Sans MS"/>
                <a:cs typeface="Comic Sans MS"/>
                <a:sym typeface="Comic Sans MS"/>
              </a:rPr>
              <a:t>Steps for building machine learning model</a:t>
            </a:r>
            <a:endParaRPr>
              <a:solidFill>
                <a:srgbClr val="FFFFFF"/>
              </a:solidFill>
              <a:latin typeface="Comic Sans MS"/>
              <a:ea typeface="Comic Sans MS"/>
              <a:cs typeface="Comic Sans MS"/>
              <a:sym typeface="Comic Sans MS"/>
            </a:endParaRPr>
          </a:p>
        </p:txBody>
      </p:sp>
      <p:sp>
        <p:nvSpPr>
          <p:cNvPr id="207" name="Google Shape;207;p35"/>
          <p:cNvSpPr txBox="1"/>
          <p:nvPr>
            <p:ph idx="1" type="body"/>
          </p:nvPr>
        </p:nvSpPr>
        <p:spPr>
          <a:xfrm>
            <a:off x="311700" y="1152475"/>
            <a:ext cx="8520600" cy="3416400"/>
          </a:xfrm>
          <a:prstGeom prst="rect">
            <a:avLst/>
          </a:prstGeom>
          <a:effectLst>
            <a:reflection blurRad="0" dir="5400000" dist="38100" endA="0" fadeDir="5400012" kx="0" rotWithShape="0" algn="bl" stPos="0" sy="-100000" ky="0"/>
          </a:effectLst>
        </p:spPr>
        <p:txBody>
          <a:bodyPr anchorCtr="0" anchor="t" bIns="91425" lIns="91425" spcFirstLastPara="1" rIns="91425" wrap="square" tIns="91425">
            <a:normAutofit/>
          </a:bodyPr>
          <a:lstStyle/>
          <a:p>
            <a:pPr indent="-355600" lvl="0" marL="457200" rtl="0" algn="l">
              <a:lnSpc>
                <a:spcPct val="150000"/>
              </a:lnSpc>
              <a:spcBef>
                <a:spcPts val="0"/>
              </a:spcBef>
              <a:spcAft>
                <a:spcPts val="0"/>
              </a:spcAft>
              <a:buClr>
                <a:srgbClr val="FFFFFF"/>
              </a:buClr>
              <a:buSzPts val="2000"/>
              <a:buFont typeface="Times New Roman"/>
              <a:buAutoNum type="arabicPeriod"/>
            </a:pPr>
            <a:r>
              <a:rPr lang="en" sz="2000">
                <a:solidFill>
                  <a:srgbClr val="FFFFFF"/>
                </a:solidFill>
                <a:latin typeface="Times New Roman"/>
                <a:ea typeface="Times New Roman"/>
                <a:cs typeface="Times New Roman"/>
                <a:sym typeface="Times New Roman"/>
              </a:rPr>
              <a:t>Data Collection.</a:t>
            </a:r>
            <a:endParaRPr sz="2000">
              <a:solidFill>
                <a:srgbClr val="FFFFFF"/>
              </a:solidFill>
              <a:latin typeface="Times New Roman"/>
              <a:ea typeface="Times New Roman"/>
              <a:cs typeface="Times New Roman"/>
              <a:sym typeface="Times New Roman"/>
            </a:endParaRPr>
          </a:p>
          <a:p>
            <a:pPr indent="-355600" lvl="0" marL="457200" rtl="0" algn="l">
              <a:lnSpc>
                <a:spcPct val="150000"/>
              </a:lnSpc>
              <a:spcBef>
                <a:spcPts val="0"/>
              </a:spcBef>
              <a:spcAft>
                <a:spcPts val="0"/>
              </a:spcAft>
              <a:buClr>
                <a:srgbClr val="FFFFFF"/>
              </a:buClr>
              <a:buSzPts val="2000"/>
              <a:buFont typeface="Times New Roman"/>
              <a:buAutoNum type="arabicPeriod"/>
            </a:pPr>
            <a:r>
              <a:rPr lang="en" sz="2000">
                <a:solidFill>
                  <a:srgbClr val="FFFFFF"/>
                </a:solidFill>
                <a:latin typeface="Times New Roman"/>
                <a:ea typeface="Times New Roman"/>
                <a:cs typeface="Times New Roman"/>
                <a:sym typeface="Times New Roman"/>
              </a:rPr>
              <a:t>Data Pre-processing.</a:t>
            </a:r>
            <a:endParaRPr sz="2000">
              <a:solidFill>
                <a:srgbClr val="FFFFFF"/>
              </a:solidFill>
              <a:latin typeface="Times New Roman"/>
              <a:ea typeface="Times New Roman"/>
              <a:cs typeface="Times New Roman"/>
              <a:sym typeface="Times New Roman"/>
            </a:endParaRPr>
          </a:p>
          <a:p>
            <a:pPr indent="-355600" lvl="0" marL="457200" rtl="0" algn="l">
              <a:lnSpc>
                <a:spcPct val="150000"/>
              </a:lnSpc>
              <a:spcBef>
                <a:spcPts val="0"/>
              </a:spcBef>
              <a:spcAft>
                <a:spcPts val="0"/>
              </a:spcAft>
              <a:buClr>
                <a:srgbClr val="FFFFFF"/>
              </a:buClr>
              <a:buSzPts val="2000"/>
              <a:buFont typeface="Times New Roman"/>
              <a:buAutoNum type="arabicPeriod"/>
            </a:pPr>
            <a:r>
              <a:rPr lang="en" sz="2000">
                <a:solidFill>
                  <a:srgbClr val="FFFFFF"/>
                </a:solidFill>
                <a:latin typeface="Times New Roman"/>
                <a:ea typeface="Times New Roman"/>
                <a:cs typeface="Times New Roman"/>
                <a:sym typeface="Times New Roman"/>
              </a:rPr>
              <a:t>Choose a model.</a:t>
            </a:r>
            <a:endParaRPr sz="2000">
              <a:solidFill>
                <a:srgbClr val="FFFFFF"/>
              </a:solidFill>
              <a:latin typeface="Times New Roman"/>
              <a:ea typeface="Times New Roman"/>
              <a:cs typeface="Times New Roman"/>
              <a:sym typeface="Times New Roman"/>
            </a:endParaRPr>
          </a:p>
          <a:p>
            <a:pPr indent="-355600" lvl="0" marL="457200" rtl="0" algn="l">
              <a:lnSpc>
                <a:spcPct val="150000"/>
              </a:lnSpc>
              <a:spcBef>
                <a:spcPts val="0"/>
              </a:spcBef>
              <a:spcAft>
                <a:spcPts val="0"/>
              </a:spcAft>
              <a:buClr>
                <a:srgbClr val="FFFFFF"/>
              </a:buClr>
              <a:buSzPts val="2000"/>
              <a:buFont typeface="Times New Roman"/>
              <a:buAutoNum type="arabicPeriod"/>
            </a:pPr>
            <a:r>
              <a:rPr lang="en" sz="2000">
                <a:solidFill>
                  <a:srgbClr val="FFFFFF"/>
                </a:solidFill>
                <a:latin typeface="Times New Roman"/>
                <a:ea typeface="Times New Roman"/>
                <a:cs typeface="Times New Roman"/>
                <a:sym typeface="Times New Roman"/>
              </a:rPr>
              <a:t>Train the model.</a:t>
            </a:r>
            <a:endParaRPr sz="2000">
              <a:solidFill>
                <a:srgbClr val="FFFFFF"/>
              </a:solidFill>
              <a:latin typeface="Times New Roman"/>
              <a:ea typeface="Times New Roman"/>
              <a:cs typeface="Times New Roman"/>
              <a:sym typeface="Times New Roman"/>
            </a:endParaRPr>
          </a:p>
          <a:p>
            <a:pPr indent="-355600" lvl="0" marL="457200" rtl="0" algn="l">
              <a:lnSpc>
                <a:spcPct val="150000"/>
              </a:lnSpc>
              <a:spcBef>
                <a:spcPts val="0"/>
              </a:spcBef>
              <a:spcAft>
                <a:spcPts val="0"/>
              </a:spcAft>
              <a:buClr>
                <a:srgbClr val="FFFFFF"/>
              </a:buClr>
              <a:buSzPts val="2000"/>
              <a:buFont typeface="Times New Roman"/>
              <a:buAutoNum type="arabicPeriod"/>
            </a:pPr>
            <a:r>
              <a:rPr lang="en" sz="2000">
                <a:solidFill>
                  <a:srgbClr val="FFFFFF"/>
                </a:solidFill>
                <a:latin typeface="Times New Roman"/>
                <a:ea typeface="Times New Roman"/>
                <a:cs typeface="Times New Roman"/>
                <a:sym typeface="Times New Roman"/>
              </a:rPr>
              <a:t>Evaluate the model.</a:t>
            </a:r>
            <a:endParaRPr sz="2000">
              <a:solidFill>
                <a:srgbClr val="FFFFFF"/>
              </a:solidFill>
              <a:latin typeface="Times New Roman"/>
              <a:ea typeface="Times New Roman"/>
              <a:cs typeface="Times New Roman"/>
              <a:sym typeface="Times New Roman"/>
            </a:endParaRPr>
          </a:p>
          <a:p>
            <a:pPr indent="-355600" lvl="0" marL="457200" rtl="0" algn="l">
              <a:lnSpc>
                <a:spcPct val="150000"/>
              </a:lnSpc>
              <a:spcBef>
                <a:spcPts val="0"/>
              </a:spcBef>
              <a:spcAft>
                <a:spcPts val="0"/>
              </a:spcAft>
              <a:buClr>
                <a:srgbClr val="FFFFFF"/>
              </a:buClr>
              <a:buSzPts val="2000"/>
              <a:buFont typeface="Times New Roman"/>
              <a:buAutoNum type="arabicPeriod"/>
            </a:pPr>
            <a:r>
              <a:rPr lang="en" sz="2000">
                <a:solidFill>
                  <a:srgbClr val="FFFFFF"/>
                </a:solidFill>
                <a:latin typeface="Times New Roman"/>
                <a:ea typeface="Times New Roman"/>
                <a:cs typeface="Times New Roman"/>
                <a:sym typeface="Times New Roman"/>
              </a:rPr>
              <a:t>Make predictions.</a:t>
            </a:r>
            <a:endParaRPr sz="2000">
              <a:solidFill>
                <a:srgbClr val="FFFFFF"/>
              </a:solidFill>
              <a:latin typeface="Times New Roman"/>
              <a:ea typeface="Times New Roman"/>
              <a:cs typeface="Times New Roman"/>
              <a:sym typeface="Times New Roman"/>
            </a:endParaRPr>
          </a:p>
        </p:txBody>
      </p:sp>
      <p:pic>
        <p:nvPicPr>
          <p:cNvPr id="208" name="Google Shape;208;p35"/>
          <p:cNvPicPr preferRelativeResize="0"/>
          <p:nvPr/>
        </p:nvPicPr>
        <p:blipFill>
          <a:blip r:embed="rId3">
            <a:alphaModFix/>
          </a:blip>
          <a:stretch>
            <a:fillRect/>
          </a:stretch>
        </p:blipFill>
        <p:spPr>
          <a:xfrm>
            <a:off x="3681088" y="1017725"/>
            <a:ext cx="4695825" cy="38100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212" name="Shape 212"/>
        <p:cNvGrpSpPr/>
        <p:nvPr/>
      </p:nvGrpSpPr>
      <p:grpSpPr>
        <a:xfrm>
          <a:off x="0" y="0"/>
          <a:ext cx="0" cy="0"/>
          <a:chOff x="0" y="0"/>
          <a:chExt cx="0" cy="0"/>
        </a:xfrm>
      </p:grpSpPr>
      <p:sp>
        <p:nvSpPr>
          <p:cNvPr id="213" name="Google Shape;213;p36"/>
          <p:cNvSpPr txBox="1"/>
          <p:nvPr>
            <p:ph type="title"/>
          </p:nvPr>
        </p:nvSpPr>
        <p:spPr>
          <a:xfrm>
            <a:off x="0" y="0"/>
            <a:ext cx="91440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2100">
                <a:solidFill>
                  <a:schemeClr val="lt1"/>
                </a:solidFill>
                <a:latin typeface="Comic Sans MS"/>
                <a:ea typeface="Comic Sans MS"/>
                <a:cs typeface="Comic Sans MS"/>
                <a:sym typeface="Comic Sans MS"/>
              </a:rPr>
              <a:t>Decision-Tree-Classifier</a:t>
            </a:r>
            <a:endParaRPr sz="2300">
              <a:solidFill>
                <a:srgbClr val="FFFFFF"/>
              </a:solidFill>
              <a:latin typeface="Comic Sans MS"/>
              <a:ea typeface="Comic Sans MS"/>
              <a:cs typeface="Comic Sans MS"/>
              <a:sym typeface="Comic Sans MS"/>
            </a:endParaRPr>
          </a:p>
        </p:txBody>
      </p:sp>
      <p:sp>
        <p:nvSpPr>
          <p:cNvPr id="214" name="Google Shape;214;p36"/>
          <p:cNvSpPr txBox="1"/>
          <p:nvPr>
            <p:ph idx="1" type="body"/>
          </p:nvPr>
        </p:nvSpPr>
        <p:spPr>
          <a:xfrm>
            <a:off x="0" y="572700"/>
            <a:ext cx="9144000" cy="4570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FFFFFF"/>
              </a:buClr>
              <a:buSzPts val="1800"/>
              <a:buFont typeface="Times New Roman"/>
              <a:buChar char="●"/>
            </a:pPr>
            <a:r>
              <a:rPr lang="en">
                <a:solidFill>
                  <a:srgbClr val="FFFFFF"/>
                </a:solidFill>
                <a:latin typeface="Times New Roman"/>
                <a:ea typeface="Times New Roman"/>
                <a:cs typeface="Times New Roman"/>
                <a:sym typeface="Times New Roman"/>
              </a:rPr>
              <a:t>We are using Decision-Tree-Classifier for training the model. Decision Trees (DTs) are a non-parametric supervised learning method used for classification and regression. </a:t>
            </a:r>
            <a:endParaRPr>
              <a:solidFill>
                <a:srgbClr val="FFFFFF"/>
              </a:solidFill>
              <a:latin typeface="Times New Roman"/>
              <a:ea typeface="Times New Roman"/>
              <a:cs typeface="Times New Roman"/>
              <a:sym typeface="Times New Roman"/>
            </a:endParaRPr>
          </a:p>
          <a:p>
            <a:pPr indent="0" lvl="0" marL="457200" rtl="0" algn="l">
              <a:spcBef>
                <a:spcPts val="1200"/>
              </a:spcBef>
              <a:spcAft>
                <a:spcPts val="0"/>
              </a:spcAft>
              <a:buNone/>
            </a:pPr>
            <a:r>
              <a:t/>
            </a:r>
            <a:endParaRPr>
              <a:solidFill>
                <a:srgbClr val="FFFFFF"/>
              </a:solidFill>
              <a:latin typeface="Times New Roman"/>
              <a:ea typeface="Times New Roman"/>
              <a:cs typeface="Times New Roman"/>
              <a:sym typeface="Times New Roman"/>
            </a:endParaRPr>
          </a:p>
          <a:p>
            <a:pPr indent="-342900" lvl="0" marL="457200" rtl="0" algn="l">
              <a:spcBef>
                <a:spcPts val="1200"/>
              </a:spcBef>
              <a:spcAft>
                <a:spcPts val="0"/>
              </a:spcAft>
              <a:buClr>
                <a:srgbClr val="FFFFFF"/>
              </a:buClr>
              <a:buSzPts val="1800"/>
              <a:buFont typeface="Times New Roman"/>
              <a:buChar char="●"/>
            </a:pPr>
            <a:r>
              <a:rPr lang="en">
                <a:solidFill>
                  <a:srgbClr val="FFFFFF"/>
                </a:solidFill>
                <a:latin typeface="Times New Roman"/>
                <a:ea typeface="Times New Roman"/>
                <a:cs typeface="Times New Roman"/>
                <a:sym typeface="Times New Roman"/>
              </a:rPr>
              <a:t>The goal is to create a model that predicts the value of a target variable by learning simple decision rules inferred from the data features.</a:t>
            </a:r>
            <a:endParaRPr>
              <a:solidFill>
                <a:srgbClr val="FFFFFF"/>
              </a:solidFill>
              <a:latin typeface="Times New Roman"/>
              <a:ea typeface="Times New Roman"/>
              <a:cs typeface="Times New Roman"/>
              <a:sym typeface="Times New Roman"/>
            </a:endParaRPr>
          </a:p>
          <a:p>
            <a:pPr indent="0" lvl="0" marL="457200" rtl="0" algn="l">
              <a:spcBef>
                <a:spcPts val="1200"/>
              </a:spcBef>
              <a:spcAft>
                <a:spcPts val="0"/>
              </a:spcAft>
              <a:buNone/>
            </a:pPr>
            <a:r>
              <a:rPr lang="en">
                <a:solidFill>
                  <a:srgbClr val="FFFFFF"/>
                </a:solidFill>
                <a:latin typeface="Times New Roman"/>
                <a:ea typeface="Times New Roman"/>
                <a:cs typeface="Times New Roman"/>
                <a:sym typeface="Times New Roman"/>
              </a:rPr>
              <a:t> </a:t>
            </a:r>
            <a:endParaRPr>
              <a:solidFill>
                <a:srgbClr val="FFFFFF"/>
              </a:solidFill>
              <a:latin typeface="Times New Roman"/>
              <a:ea typeface="Times New Roman"/>
              <a:cs typeface="Times New Roman"/>
              <a:sym typeface="Times New Roman"/>
            </a:endParaRPr>
          </a:p>
          <a:p>
            <a:pPr indent="-342900" lvl="0" marL="457200" rtl="0" algn="l">
              <a:spcBef>
                <a:spcPts val="1200"/>
              </a:spcBef>
              <a:spcAft>
                <a:spcPts val="0"/>
              </a:spcAft>
              <a:buClr>
                <a:srgbClr val="FFFFFF"/>
              </a:buClr>
              <a:buSzPts val="1800"/>
              <a:buFont typeface="Times New Roman"/>
              <a:buChar char="●"/>
            </a:pPr>
            <a:r>
              <a:rPr lang="en">
                <a:solidFill>
                  <a:srgbClr val="FFFFFF"/>
                </a:solidFill>
                <a:latin typeface="Times New Roman"/>
                <a:ea typeface="Times New Roman"/>
                <a:cs typeface="Times New Roman"/>
                <a:sym typeface="Times New Roman"/>
              </a:rPr>
              <a:t>A tree can be seen as a piecewise constant approximation. DecisionTreeClassifier takes as input two arrays: an array X, sparse or dense, of shape (n_samples, n_features) holding the training samples, and an array Y of integer values, shape (n_samples,), holding the class labels for the training samples</a:t>
            </a:r>
            <a:endParaRPr>
              <a:solidFill>
                <a:srgbClr val="FFFFFF"/>
              </a:solidFill>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37"/>
          <p:cNvPicPr preferRelativeResize="0"/>
          <p:nvPr/>
        </p:nvPicPr>
        <p:blipFill rotWithShape="1">
          <a:blip r:embed="rId3">
            <a:alphaModFix/>
          </a:blip>
          <a:srcRect b="0" l="0" r="0" t="4752"/>
          <a:stretch/>
        </p:blipFill>
        <p:spPr>
          <a:xfrm>
            <a:off x="0" y="0"/>
            <a:ext cx="9144003"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0" y="0"/>
            <a:ext cx="9144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latin typeface="Comic Sans MS"/>
                <a:ea typeface="Comic Sans MS"/>
                <a:cs typeface="Comic Sans MS"/>
                <a:sym typeface="Comic Sans MS"/>
              </a:rPr>
              <a:t>Block Diagram:</a:t>
            </a:r>
            <a:endParaRPr>
              <a:solidFill>
                <a:schemeClr val="lt1"/>
              </a:solidFill>
              <a:latin typeface="Comic Sans MS"/>
              <a:ea typeface="Comic Sans MS"/>
              <a:cs typeface="Comic Sans MS"/>
              <a:sym typeface="Comic Sans MS"/>
            </a:endParaRPr>
          </a:p>
        </p:txBody>
      </p:sp>
      <p:pic>
        <p:nvPicPr>
          <p:cNvPr id="69" name="Google Shape;69;p15"/>
          <p:cNvPicPr preferRelativeResize="0"/>
          <p:nvPr/>
        </p:nvPicPr>
        <p:blipFill>
          <a:blip r:embed="rId3">
            <a:alphaModFix/>
          </a:blip>
          <a:stretch>
            <a:fillRect/>
          </a:stretch>
        </p:blipFill>
        <p:spPr>
          <a:xfrm>
            <a:off x="494688" y="572700"/>
            <a:ext cx="8154624" cy="4400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450">
                <a:solidFill>
                  <a:srgbClr val="FFFFFF"/>
                </a:solidFill>
                <a:latin typeface="Comic Sans MS"/>
                <a:ea typeface="Comic Sans MS"/>
                <a:cs typeface="Comic Sans MS"/>
                <a:sym typeface="Comic Sans MS"/>
              </a:rPr>
              <a:t>Block Diagram for Smart dustbin:</a:t>
            </a:r>
            <a:endParaRPr sz="2450">
              <a:solidFill>
                <a:srgbClr val="FFFFFF"/>
              </a:solidFill>
              <a:latin typeface="Comic Sans MS"/>
              <a:ea typeface="Comic Sans MS"/>
              <a:cs typeface="Comic Sans MS"/>
              <a:sym typeface="Comic Sans MS"/>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6" name="Google Shape;76;p16"/>
          <p:cNvPicPr preferRelativeResize="0"/>
          <p:nvPr/>
        </p:nvPicPr>
        <p:blipFill rotWithShape="1">
          <a:blip r:embed="rId3">
            <a:alphaModFix/>
          </a:blip>
          <a:srcRect b="0" l="0" r="0" t="11762"/>
          <a:stretch/>
        </p:blipFill>
        <p:spPr>
          <a:xfrm>
            <a:off x="738700" y="1231675"/>
            <a:ext cx="7614925" cy="3474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80" name="Shape 80"/>
        <p:cNvGrpSpPr/>
        <p:nvPr/>
      </p:nvGrpSpPr>
      <p:grpSpPr>
        <a:xfrm>
          <a:off x="0" y="0"/>
          <a:ext cx="0" cy="0"/>
          <a:chOff x="0" y="0"/>
          <a:chExt cx="0" cy="0"/>
        </a:xfrm>
      </p:grpSpPr>
      <p:sp>
        <p:nvSpPr>
          <p:cNvPr id="81" name="Google Shape;81;p17"/>
          <p:cNvSpPr txBox="1"/>
          <p:nvPr>
            <p:ph type="title"/>
          </p:nvPr>
        </p:nvSpPr>
        <p:spPr>
          <a:xfrm>
            <a:off x="0" y="0"/>
            <a:ext cx="9144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latin typeface="Comic Sans MS"/>
                <a:ea typeface="Comic Sans MS"/>
                <a:cs typeface="Comic Sans MS"/>
                <a:sym typeface="Comic Sans MS"/>
              </a:rPr>
              <a:t>Features of Home automation system:</a:t>
            </a:r>
            <a:endParaRPr>
              <a:solidFill>
                <a:schemeClr val="lt1"/>
              </a:solidFill>
              <a:latin typeface="Comic Sans MS"/>
              <a:ea typeface="Comic Sans MS"/>
              <a:cs typeface="Comic Sans MS"/>
              <a:sym typeface="Comic Sans MS"/>
            </a:endParaRPr>
          </a:p>
        </p:txBody>
      </p:sp>
      <p:sp>
        <p:nvSpPr>
          <p:cNvPr id="82" name="Google Shape;82;p17"/>
          <p:cNvSpPr txBox="1"/>
          <p:nvPr>
            <p:ph idx="1" type="body"/>
          </p:nvPr>
        </p:nvSpPr>
        <p:spPr>
          <a:xfrm>
            <a:off x="0" y="615850"/>
            <a:ext cx="9144000" cy="4400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chemeClr val="lt1"/>
              </a:buClr>
              <a:buSzPts val="1800"/>
              <a:buFont typeface="Times New Roman"/>
              <a:buAutoNum type="arabicPeriod"/>
            </a:pPr>
            <a:r>
              <a:rPr lang="en">
                <a:solidFill>
                  <a:schemeClr val="lt1"/>
                </a:solidFill>
                <a:latin typeface="Times New Roman"/>
                <a:ea typeface="Times New Roman"/>
                <a:cs typeface="Times New Roman"/>
                <a:sym typeface="Times New Roman"/>
              </a:rPr>
              <a:t>Temperature monitoring.</a:t>
            </a:r>
            <a:endParaRPr>
              <a:solidFill>
                <a:schemeClr val="lt1"/>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chemeClr val="lt1"/>
              </a:buClr>
              <a:buSzPts val="1800"/>
              <a:buFont typeface="Times New Roman"/>
              <a:buAutoNum type="arabicPeriod"/>
            </a:pPr>
            <a:r>
              <a:rPr lang="en">
                <a:solidFill>
                  <a:schemeClr val="lt1"/>
                </a:solidFill>
                <a:latin typeface="Times New Roman"/>
                <a:ea typeface="Times New Roman"/>
                <a:cs typeface="Times New Roman"/>
                <a:sym typeface="Times New Roman"/>
              </a:rPr>
              <a:t>Humidity.</a:t>
            </a:r>
            <a:endParaRPr>
              <a:solidFill>
                <a:schemeClr val="lt1"/>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chemeClr val="lt1"/>
              </a:buClr>
              <a:buSzPts val="1800"/>
              <a:buFont typeface="Times New Roman"/>
              <a:buAutoNum type="arabicPeriod"/>
            </a:pPr>
            <a:r>
              <a:rPr lang="en">
                <a:solidFill>
                  <a:schemeClr val="lt1"/>
                </a:solidFill>
                <a:latin typeface="Times New Roman"/>
                <a:ea typeface="Times New Roman"/>
                <a:cs typeface="Times New Roman"/>
                <a:sym typeface="Times New Roman"/>
              </a:rPr>
              <a:t>Gas leakage detection.</a:t>
            </a:r>
            <a:endParaRPr>
              <a:solidFill>
                <a:schemeClr val="lt1"/>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chemeClr val="lt1"/>
              </a:buClr>
              <a:buSzPts val="1800"/>
              <a:buFont typeface="Times New Roman"/>
              <a:buAutoNum type="arabicPeriod"/>
            </a:pPr>
            <a:r>
              <a:rPr lang="en">
                <a:solidFill>
                  <a:schemeClr val="lt1"/>
                </a:solidFill>
                <a:latin typeface="Times New Roman"/>
                <a:ea typeface="Times New Roman"/>
                <a:cs typeface="Times New Roman"/>
                <a:sym typeface="Times New Roman"/>
              </a:rPr>
              <a:t>Water level indication.</a:t>
            </a:r>
            <a:endParaRPr>
              <a:solidFill>
                <a:schemeClr val="lt1"/>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chemeClr val="lt1"/>
              </a:buClr>
              <a:buSzPts val="1800"/>
              <a:buFont typeface="Times New Roman"/>
              <a:buAutoNum type="arabicPeriod"/>
            </a:pPr>
            <a:r>
              <a:rPr lang="en">
                <a:solidFill>
                  <a:schemeClr val="lt1"/>
                </a:solidFill>
                <a:latin typeface="Times New Roman"/>
                <a:ea typeface="Times New Roman"/>
                <a:cs typeface="Times New Roman"/>
                <a:sym typeface="Times New Roman"/>
              </a:rPr>
              <a:t>Security Camera.</a:t>
            </a:r>
            <a:endParaRPr>
              <a:solidFill>
                <a:schemeClr val="lt1"/>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chemeClr val="lt1"/>
              </a:buClr>
              <a:buSzPts val="1800"/>
              <a:buFont typeface="Times New Roman"/>
              <a:buAutoNum type="arabicPeriod"/>
            </a:pPr>
            <a:r>
              <a:rPr lang="en">
                <a:solidFill>
                  <a:schemeClr val="lt1"/>
                </a:solidFill>
                <a:latin typeface="Times New Roman"/>
                <a:ea typeface="Times New Roman"/>
                <a:cs typeface="Times New Roman"/>
                <a:sym typeface="Times New Roman"/>
              </a:rPr>
              <a:t>Smart home dustbin.</a:t>
            </a:r>
            <a:endParaRPr>
              <a:solidFill>
                <a:schemeClr val="lt1"/>
              </a:solidFill>
              <a:latin typeface="Times New Roman"/>
              <a:ea typeface="Times New Roman"/>
              <a:cs typeface="Times New Roman"/>
              <a:sym typeface="Times New Roman"/>
            </a:endParaRPr>
          </a:p>
        </p:txBody>
      </p:sp>
      <p:pic>
        <p:nvPicPr>
          <p:cNvPr id="83" name="Google Shape;83;p17"/>
          <p:cNvPicPr preferRelativeResize="0"/>
          <p:nvPr/>
        </p:nvPicPr>
        <p:blipFill rotWithShape="1">
          <a:blip r:embed="rId3">
            <a:alphaModFix/>
          </a:blip>
          <a:srcRect b="0" l="0" r="0" t="0"/>
          <a:stretch/>
        </p:blipFill>
        <p:spPr>
          <a:xfrm>
            <a:off x="3413350" y="751375"/>
            <a:ext cx="2866976" cy="1458325"/>
          </a:xfrm>
          <a:prstGeom prst="rect">
            <a:avLst/>
          </a:prstGeom>
          <a:noFill/>
          <a:ln>
            <a:noFill/>
          </a:ln>
        </p:spPr>
      </p:pic>
      <p:pic>
        <p:nvPicPr>
          <p:cNvPr id="84" name="Google Shape;84;p17"/>
          <p:cNvPicPr preferRelativeResize="0"/>
          <p:nvPr/>
        </p:nvPicPr>
        <p:blipFill>
          <a:blip r:embed="rId4">
            <a:alphaModFix/>
          </a:blip>
          <a:stretch>
            <a:fillRect/>
          </a:stretch>
        </p:blipFill>
        <p:spPr>
          <a:xfrm>
            <a:off x="6921398" y="751363"/>
            <a:ext cx="1790225" cy="1790225"/>
          </a:xfrm>
          <a:prstGeom prst="rect">
            <a:avLst/>
          </a:prstGeom>
          <a:noFill/>
          <a:ln>
            <a:noFill/>
          </a:ln>
        </p:spPr>
      </p:pic>
      <p:pic>
        <p:nvPicPr>
          <p:cNvPr id="85" name="Google Shape;85;p17"/>
          <p:cNvPicPr preferRelativeResize="0"/>
          <p:nvPr/>
        </p:nvPicPr>
        <p:blipFill>
          <a:blip r:embed="rId5">
            <a:alphaModFix/>
          </a:blip>
          <a:stretch>
            <a:fillRect/>
          </a:stretch>
        </p:blipFill>
        <p:spPr>
          <a:xfrm>
            <a:off x="3492350" y="3378000"/>
            <a:ext cx="2866976" cy="1458325"/>
          </a:xfrm>
          <a:prstGeom prst="rect">
            <a:avLst/>
          </a:prstGeom>
          <a:noFill/>
          <a:ln>
            <a:noFill/>
          </a:ln>
        </p:spPr>
      </p:pic>
      <p:pic>
        <p:nvPicPr>
          <p:cNvPr id="86" name="Google Shape;86;p17"/>
          <p:cNvPicPr preferRelativeResize="0"/>
          <p:nvPr/>
        </p:nvPicPr>
        <p:blipFill>
          <a:blip r:embed="rId6">
            <a:alphaModFix/>
          </a:blip>
          <a:stretch>
            <a:fillRect/>
          </a:stretch>
        </p:blipFill>
        <p:spPr>
          <a:xfrm>
            <a:off x="6875620" y="3283099"/>
            <a:ext cx="1974506" cy="1458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0" name="Shape 90"/>
        <p:cNvGrpSpPr/>
        <p:nvPr/>
      </p:nvGrpSpPr>
      <p:grpSpPr>
        <a:xfrm>
          <a:off x="0" y="0"/>
          <a:ext cx="0" cy="0"/>
          <a:chOff x="0" y="0"/>
          <a:chExt cx="0" cy="0"/>
        </a:xfrm>
      </p:grpSpPr>
      <p:pic>
        <p:nvPicPr>
          <p:cNvPr id="91" name="Google Shape;91;p18"/>
          <p:cNvPicPr preferRelativeResize="0"/>
          <p:nvPr/>
        </p:nvPicPr>
        <p:blipFill>
          <a:blip r:embed="rId3">
            <a:alphaModFix/>
          </a:blip>
          <a:stretch>
            <a:fillRect/>
          </a:stretch>
        </p:blipFill>
        <p:spPr>
          <a:xfrm>
            <a:off x="0" y="43775"/>
            <a:ext cx="9144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95" name="Shape 95"/>
        <p:cNvGrpSpPr/>
        <p:nvPr/>
      </p:nvGrpSpPr>
      <p:grpSpPr>
        <a:xfrm>
          <a:off x="0" y="0"/>
          <a:ext cx="0" cy="0"/>
          <a:chOff x="0" y="0"/>
          <a:chExt cx="0" cy="0"/>
        </a:xfrm>
      </p:grpSpPr>
      <p:sp>
        <p:nvSpPr>
          <p:cNvPr id="96" name="Google Shape;96;p19"/>
          <p:cNvSpPr txBox="1"/>
          <p:nvPr>
            <p:ph type="title"/>
          </p:nvPr>
        </p:nvSpPr>
        <p:spPr>
          <a:xfrm>
            <a:off x="65475" y="71125"/>
            <a:ext cx="8520600" cy="42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891"/>
              <a:buNone/>
            </a:pPr>
            <a:r>
              <a:rPr lang="en" sz="1787">
                <a:solidFill>
                  <a:srgbClr val="FFFFFF"/>
                </a:solidFill>
                <a:latin typeface="Times New Roman"/>
                <a:ea typeface="Times New Roman"/>
                <a:cs typeface="Times New Roman"/>
                <a:sym typeface="Times New Roman"/>
              </a:rPr>
              <a:t>For demo purpose we fixed the module onto the small dustbin and checked its performance.</a:t>
            </a:r>
            <a:endParaRPr sz="1787">
              <a:solidFill>
                <a:srgbClr val="FFFFFF"/>
              </a:solidFill>
              <a:latin typeface="Times New Roman"/>
              <a:ea typeface="Times New Roman"/>
              <a:cs typeface="Times New Roman"/>
              <a:sym typeface="Times New Roman"/>
            </a:endParaRPr>
          </a:p>
        </p:txBody>
      </p:sp>
      <p:sp>
        <p:nvSpPr>
          <p:cNvPr id="97" name="Google Shape;97;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8" name="Google Shape;98;p19"/>
          <p:cNvPicPr preferRelativeResize="0"/>
          <p:nvPr/>
        </p:nvPicPr>
        <p:blipFill rotWithShape="1">
          <a:blip r:embed="rId3">
            <a:alphaModFix/>
          </a:blip>
          <a:srcRect b="18440" l="0" r="11543" t="0"/>
          <a:stretch/>
        </p:blipFill>
        <p:spPr>
          <a:xfrm>
            <a:off x="611025" y="832000"/>
            <a:ext cx="3702601" cy="4195052"/>
          </a:xfrm>
          <a:prstGeom prst="rect">
            <a:avLst/>
          </a:prstGeom>
          <a:noFill/>
          <a:ln>
            <a:noFill/>
          </a:ln>
        </p:spPr>
      </p:pic>
      <p:pic>
        <p:nvPicPr>
          <p:cNvPr id="99" name="Google Shape;99;p19"/>
          <p:cNvPicPr preferRelativeResize="0"/>
          <p:nvPr/>
        </p:nvPicPr>
        <p:blipFill rotWithShape="1">
          <a:blip r:embed="rId4">
            <a:alphaModFix/>
          </a:blip>
          <a:srcRect b="5993" l="0" r="9657" t="12233"/>
          <a:stretch/>
        </p:blipFill>
        <p:spPr>
          <a:xfrm>
            <a:off x="4571992" y="832000"/>
            <a:ext cx="3603510" cy="41950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03" name="Shape 103"/>
        <p:cNvGrpSpPr/>
        <p:nvPr/>
      </p:nvGrpSpPr>
      <p:grpSpPr>
        <a:xfrm>
          <a:off x="0" y="0"/>
          <a:ext cx="0" cy="0"/>
          <a:chOff x="0" y="0"/>
          <a:chExt cx="0" cy="0"/>
        </a:xfrm>
      </p:grpSpPr>
      <p:sp>
        <p:nvSpPr>
          <p:cNvPr id="104" name="Google Shape;104;p20"/>
          <p:cNvSpPr txBox="1"/>
          <p:nvPr>
            <p:ph type="title"/>
          </p:nvPr>
        </p:nvSpPr>
        <p:spPr>
          <a:xfrm>
            <a:off x="65475" y="71125"/>
            <a:ext cx="8520600" cy="42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891"/>
              <a:buNone/>
            </a:pPr>
            <a:r>
              <a:rPr lang="en" sz="1787">
                <a:solidFill>
                  <a:srgbClr val="FFFFFF"/>
                </a:solidFill>
                <a:latin typeface="Times New Roman"/>
                <a:ea typeface="Times New Roman"/>
                <a:cs typeface="Times New Roman"/>
                <a:sym typeface="Times New Roman"/>
              </a:rPr>
              <a:t>Interior view of the dust bin</a:t>
            </a:r>
            <a:endParaRPr sz="1887">
              <a:solidFill>
                <a:srgbClr val="FFFFFF"/>
              </a:solidFill>
              <a:latin typeface="Times New Roman"/>
              <a:ea typeface="Times New Roman"/>
              <a:cs typeface="Times New Roman"/>
              <a:sym typeface="Times New Roman"/>
            </a:endParaRPr>
          </a:p>
        </p:txBody>
      </p:sp>
      <p:sp>
        <p:nvSpPr>
          <p:cNvPr id="105" name="Google Shape;105;p20"/>
          <p:cNvSpPr txBox="1"/>
          <p:nvPr>
            <p:ph idx="1" type="body"/>
          </p:nvPr>
        </p:nvSpPr>
        <p:spPr>
          <a:xfrm>
            <a:off x="3626350" y="244475"/>
            <a:ext cx="5028600" cy="4525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solidFill>
                  <a:srgbClr val="FFFFFF"/>
                </a:solidFill>
                <a:latin typeface="Times New Roman"/>
                <a:ea typeface="Times New Roman"/>
                <a:cs typeface="Times New Roman"/>
                <a:sym typeface="Times New Roman"/>
              </a:rPr>
              <a:t>Video link of channel creation in thingspeak:</a:t>
            </a:r>
            <a:endParaRPr>
              <a:solidFill>
                <a:srgbClr val="FFFFFF"/>
              </a:solidFill>
              <a:latin typeface="Times New Roman"/>
              <a:ea typeface="Times New Roman"/>
              <a:cs typeface="Times New Roman"/>
              <a:sym typeface="Times New Roman"/>
            </a:endParaRPr>
          </a:p>
          <a:p>
            <a:pPr indent="0" lvl="0" marL="0" rtl="0" algn="l">
              <a:spcBef>
                <a:spcPts val="1200"/>
              </a:spcBef>
              <a:spcAft>
                <a:spcPts val="0"/>
              </a:spcAft>
              <a:buNone/>
            </a:pPr>
            <a:r>
              <a:rPr lang="en" u="sng">
                <a:solidFill>
                  <a:schemeClr val="hlink"/>
                </a:solidFill>
                <a:latin typeface="Times New Roman"/>
                <a:ea typeface="Times New Roman"/>
                <a:cs typeface="Times New Roman"/>
                <a:sym typeface="Times New Roman"/>
                <a:hlinkClick r:id="rId3"/>
              </a:rPr>
              <a:t>https://youtu.be/ehq28VdjM8Y</a:t>
            </a:r>
            <a:endParaRPr>
              <a:solidFill>
                <a:srgbClr val="FFFFFF"/>
              </a:solidFill>
              <a:latin typeface="Times New Roman"/>
              <a:ea typeface="Times New Roman"/>
              <a:cs typeface="Times New Roman"/>
              <a:sym typeface="Times New Roman"/>
            </a:endParaRPr>
          </a:p>
          <a:p>
            <a:pPr indent="0" lvl="0" marL="0" rtl="0" algn="l">
              <a:spcBef>
                <a:spcPts val="1200"/>
              </a:spcBef>
              <a:spcAft>
                <a:spcPts val="0"/>
              </a:spcAft>
              <a:buNone/>
            </a:pPr>
            <a:r>
              <a:t/>
            </a:r>
            <a:endParaRPr>
              <a:solidFill>
                <a:srgbClr val="FFFFFF"/>
              </a:solidFill>
              <a:latin typeface="Times New Roman"/>
              <a:ea typeface="Times New Roman"/>
              <a:cs typeface="Times New Roman"/>
              <a:sym typeface="Times New Roman"/>
            </a:endParaRPr>
          </a:p>
          <a:p>
            <a:pPr indent="0" lvl="0" marL="0" rtl="0" algn="l">
              <a:spcBef>
                <a:spcPts val="1200"/>
              </a:spcBef>
              <a:spcAft>
                <a:spcPts val="0"/>
              </a:spcAft>
              <a:buNone/>
            </a:pPr>
            <a:r>
              <a:rPr lang="en">
                <a:solidFill>
                  <a:srgbClr val="FFFFFF"/>
                </a:solidFill>
                <a:latin typeface="Times New Roman"/>
                <a:ea typeface="Times New Roman"/>
                <a:cs typeface="Times New Roman"/>
                <a:sym typeface="Times New Roman"/>
              </a:rPr>
              <a:t>Video link of uploading code to arduino uno:</a:t>
            </a:r>
            <a:endParaRPr>
              <a:solidFill>
                <a:srgbClr val="FFFFFF"/>
              </a:solidFill>
              <a:latin typeface="Times New Roman"/>
              <a:ea typeface="Times New Roman"/>
              <a:cs typeface="Times New Roman"/>
              <a:sym typeface="Times New Roman"/>
            </a:endParaRPr>
          </a:p>
          <a:p>
            <a:pPr indent="0" lvl="0" marL="0" rtl="0" algn="l">
              <a:spcBef>
                <a:spcPts val="1200"/>
              </a:spcBef>
              <a:spcAft>
                <a:spcPts val="0"/>
              </a:spcAft>
              <a:buNone/>
            </a:pPr>
            <a:r>
              <a:rPr lang="en" u="sng">
                <a:solidFill>
                  <a:schemeClr val="hlink"/>
                </a:solidFill>
                <a:latin typeface="Times New Roman"/>
                <a:ea typeface="Times New Roman"/>
                <a:cs typeface="Times New Roman"/>
                <a:sym typeface="Times New Roman"/>
                <a:hlinkClick r:id="rId4"/>
              </a:rPr>
              <a:t>https://youtu.be/OqIzo4FaqsA</a:t>
            </a:r>
            <a:endParaRPr>
              <a:solidFill>
                <a:srgbClr val="FFFFFF"/>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t/>
            </a:r>
            <a:endParaRPr>
              <a:solidFill>
                <a:srgbClr val="FFFFFF"/>
              </a:solidFill>
              <a:latin typeface="Times New Roman"/>
              <a:ea typeface="Times New Roman"/>
              <a:cs typeface="Times New Roman"/>
              <a:sym typeface="Times New Roman"/>
            </a:endParaRPr>
          </a:p>
          <a:p>
            <a:pPr indent="0" lvl="0" marL="0" rtl="0" algn="l">
              <a:spcBef>
                <a:spcPts val="1200"/>
              </a:spcBef>
              <a:spcAft>
                <a:spcPts val="0"/>
              </a:spcAft>
              <a:buNone/>
            </a:pPr>
            <a:r>
              <a:rPr lang="en">
                <a:solidFill>
                  <a:srgbClr val="FFFFFF"/>
                </a:solidFill>
                <a:latin typeface="Times New Roman"/>
                <a:ea typeface="Times New Roman"/>
                <a:cs typeface="Times New Roman"/>
                <a:sym typeface="Times New Roman"/>
              </a:rPr>
              <a:t>Demonstration video link:</a:t>
            </a:r>
            <a:endParaRPr>
              <a:solidFill>
                <a:srgbClr val="FFFFFF"/>
              </a:solidFill>
              <a:latin typeface="Times New Roman"/>
              <a:ea typeface="Times New Roman"/>
              <a:cs typeface="Times New Roman"/>
              <a:sym typeface="Times New Roman"/>
            </a:endParaRPr>
          </a:p>
          <a:p>
            <a:pPr indent="0" lvl="0" marL="0" rtl="0" algn="l">
              <a:spcBef>
                <a:spcPts val="1200"/>
              </a:spcBef>
              <a:spcAft>
                <a:spcPts val="0"/>
              </a:spcAft>
              <a:buNone/>
            </a:pPr>
            <a:r>
              <a:rPr lang="en" u="sng">
                <a:solidFill>
                  <a:schemeClr val="hlink"/>
                </a:solidFill>
                <a:latin typeface="Times New Roman"/>
                <a:ea typeface="Times New Roman"/>
                <a:cs typeface="Times New Roman"/>
                <a:sym typeface="Times New Roman"/>
                <a:hlinkClick r:id="rId5"/>
              </a:rPr>
              <a:t>https://drive.google.com/file/d/1ZDDyE3r1UvYeT_7pusQywcre3h5chCBE/view?usp=sharing</a:t>
            </a:r>
            <a:endParaRPr>
              <a:solidFill>
                <a:srgbClr val="FFFFFF"/>
              </a:solidFill>
              <a:latin typeface="Times New Roman"/>
              <a:ea typeface="Times New Roman"/>
              <a:cs typeface="Times New Roman"/>
              <a:sym typeface="Times New Roman"/>
            </a:endParaRPr>
          </a:p>
          <a:p>
            <a:pPr indent="0" lvl="0" marL="0" rtl="0" algn="l">
              <a:spcBef>
                <a:spcPts val="1200"/>
              </a:spcBef>
              <a:spcAft>
                <a:spcPts val="1200"/>
              </a:spcAft>
              <a:buNone/>
            </a:pPr>
            <a:r>
              <a:rPr lang="en">
                <a:solidFill>
                  <a:srgbClr val="FFFFFF"/>
                </a:solidFill>
                <a:latin typeface="Times New Roman"/>
                <a:ea typeface="Times New Roman"/>
                <a:cs typeface="Times New Roman"/>
                <a:sym typeface="Times New Roman"/>
              </a:rPr>
              <a:t> </a:t>
            </a:r>
            <a:endParaRPr>
              <a:solidFill>
                <a:srgbClr val="FFFFFF"/>
              </a:solidFill>
              <a:latin typeface="Times New Roman"/>
              <a:ea typeface="Times New Roman"/>
              <a:cs typeface="Times New Roman"/>
              <a:sym typeface="Times New Roman"/>
            </a:endParaRPr>
          </a:p>
        </p:txBody>
      </p:sp>
      <p:pic>
        <p:nvPicPr>
          <p:cNvPr id="106" name="Google Shape;106;p20"/>
          <p:cNvPicPr preferRelativeResize="0"/>
          <p:nvPr/>
        </p:nvPicPr>
        <p:blipFill rotWithShape="1">
          <a:blip r:embed="rId6">
            <a:alphaModFix/>
          </a:blip>
          <a:srcRect b="30538" l="0" r="23365" t="12762"/>
          <a:stretch/>
        </p:blipFill>
        <p:spPr>
          <a:xfrm>
            <a:off x="348175" y="1218375"/>
            <a:ext cx="2956274" cy="29164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0" name="Shape 110"/>
        <p:cNvGrpSpPr/>
        <p:nvPr/>
      </p:nvGrpSpPr>
      <p:grpSpPr>
        <a:xfrm>
          <a:off x="0" y="0"/>
          <a:ext cx="0" cy="0"/>
          <a:chOff x="0" y="0"/>
          <a:chExt cx="0" cy="0"/>
        </a:xfrm>
      </p:grpSpPr>
      <p:sp>
        <p:nvSpPr>
          <p:cNvPr id="111" name="Google Shape;111;p21"/>
          <p:cNvSpPr txBox="1"/>
          <p:nvPr>
            <p:ph type="title"/>
          </p:nvPr>
        </p:nvSpPr>
        <p:spPr>
          <a:xfrm>
            <a:off x="0" y="0"/>
            <a:ext cx="91440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120">
                <a:solidFill>
                  <a:srgbClr val="FFFFFF"/>
                </a:solidFill>
                <a:latin typeface="Comic Sans MS"/>
                <a:ea typeface="Comic Sans MS"/>
                <a:cs typeface="Comic Sans MS"/>
                <a:sym typeface="Comic Sans MS"/>
              </a:rPr>
              <a:t>Reason for selecting Ultrasonic Sensor for water level indication:</a:t>
            </a:r>
            <a:endParaRPr sz="2120">
              <a:solidFill>
                <a:srgbClr val="FFFFFF"/>
              </a:solidFill>
              <a:latin typeface="Comic Sans MS"/>
              <a:ea typeface="Comic Sans MS"/>
              <a:cs typeface="Comic Sans MS"/>
              <a:sym typeface="Comic Sans MS"/>
            </a:endParaRPr>
          </a:p>
        </p:txBody>
      </p:sp>
      <p:sp>
        <p:nvSpPr>
          <p:cNvPr id="112" name="Google Shape;112;p21"/>
          <p:cNvSpPr txBox="1"/>
          <p:nvPr>
            <p:ph idx="1" type="body"/>
          </p:nvPr>
        </p:nvSpPr>
        <p:spPr>
          <a:xfrm>
            <a:off x="311700" y="572700"/>
            <a:ext cx="8520600" cy="4023600"/>
          </a:xfrm>
          <a:prstGeom prst="rect">
            <a:avLst/>
          </a:prstGeom>
        </p:spPr>
        <p:txBody>
          <a:bodyPr anchorCtr="0" anchor="t" bIns="91425" lIns="91425" spcFirstLastPara="1" rIns="91425" wrap="square" tIns="91425">
            <a:normAutofit fontScale="25000" lnSpcReduction="10000"/>
          </a:bodyPr>
          <a:lstStyle/>
          <a:p>
            <a:pPr indent="0" lvl="0" marL="0" rtl="0" algn="l">
              <a:spcBef>
                <a:spcPts val="0"/>
              </a:spcBef>
              <a:spcAft>
                <a:spcPts val="0"/>
              </a:spcAft>
              <a:buNone/>
            </a:pPr>
            <a:r>
              <a:rPr lang="en" sz="5697">
                <a:solidFill>
                  <a:srgbClr val="FFFFFF"/>
                </a:solidFill>
                <a:latin typeface="Times New Roman"/>
                <a:ea typeface="Times New Roman"/>
                <a:cs typeface="Times New Roman"/>
                <a:sym typeface="Times New Roman"/>
              </a:rPr>
              <a:t>The ultrasonic sensor emits high-frequency sound waves towards the target object. Target object picks up the sound waves Sound waves are then bounced off and reflected back towards the ultrasonic sensor. The time it took for the sound wave to return is used as the measurement of the distance between.</a:t>
            </a:r>
            <a:endParaRPr sz="1600">
              <a:solidFill>
                <a:srgbClr val="FFFFFF"/>
              </a:solidFill>
              <a:latin typeface="Times New Roman"/>
              <a:ea typeface="Times New Roman"/>
              <a:cs typeface="Times New Roman"/>
              <a:sym typeface="Times New Roman"/>
            </a:endParaRPr>
          </a:p>
          <a:p>
            <a:pPr indent="0" lvl="0" marL="0" rtl="0" algn="l">
              <a:spcBef>
                <a:spcPts val="800"/>
              </a:spcBef>
              <a:spcAft>
                <a:spcPts val="0"/>
              </a:spcAft>
              <a:buNone/>
            </a:pPr>
            <a:r>
              <a:t/>
            </a:r>
            <a:endParaRPr sz="1600">
              <a:solidFill>
                <a:srgbClr val="FFFFFF"/>
              </a:solidFill>
              <a:latin typeface="Times New Roman"/>
              <a:ea typeface="Times New Roman"/>
              <a:cs typeface="Times New Roman"/>
              <a:sym typeface="Times New Roman"/>
            </a:endParaRPr>
          </a:p>
          <a:p>
            <a:pPr indent="-318779" lvl="0" marL="457200" rtl="0" algn="l">
              <a:lnSpc>
                <a:spcPct val="150000"/>
              </a:lnSpc>
              <a:spcBef>
                <a:spcPts val="800"/>
              </a:spcBef>
              <a:spcAft>
                <a:spcPts val="0"/>
              </a:spcAft>
              <a:buClr>
                <a:srgbClr val="FFFFFF"/>
              </a:buClr>
              <a:buSzPct val="100000"/>
              <a:buFont typeface="Times New Roman"/>
              <a:buChar char="●"/>
            </a:pPr>
            <a:r>
              <a:rPr lang="en" sz="5680">
                <a:solidFill>
                  <a:srgbClr val="FFFFFF"/>
                </a:solidFill>
                <a:latin typeface="Times New Roman"/>
                <a:ea typeface="Times New Roman"/>
                <a:cs typeface="Times New Roman"/>
                <a:sym typeface="Times New Roman"/>
              </a:rPr>
              <a:t>Not affected by object colour and </a:t>
            </a:r>
            <a:endParaRPr sz="5680">
              <a:solidFill>
                <a:srgbClr val="FFFFFF"/>
              </a:solidFill>
              <a:latin typeface="Times New Roman"/>
              <a:ea typeface="Times New Roman"/>
              <a:cs typeface="Times New Roman"/>
              <a:sym typeface="Times New Roman"/>
            </a:endParaRPr>
          </a:p>
          <a:p>
            <a:pPr indent="0" lvl="0" marL="457200" rtl="0" algn="l">
              <a:lnSpc>
                <a:spcPct val="150000"/>
              </a:lnSpc>
              <a:spcBef>
                <a:spcPts val="800"/>
              </a:spcBef>
              <a:spcAft>
                <a:spcPts val="0"/>
              </a:spcAft>
              <a:buNone/>
            </a:pPr>
            <a:r>
              <a:rPr lang="en" sz="5680">
                <a:solidFill>
                  <a:srgbClr val="FFFFFF"/>
                </a:solidFill>
                <a:latin typeface="Times New Roman"/>
                <a:ea typeface="Times New Roman"/>
                <a:cs typeface="Times New Roman"/>
                <a:sym typeface="Times New Roman"/>
              </a:rPr>
              <a:t>transparency as it detects distance</a:t>
            </a:r>
            <a:endParaRPr sz="5680">
              <a:solidFill>
                <a:srgbClr val="FFFFFF"/>
              </a:solidFill>
              <a:latin typeface="Times New Roman"/>
              <a:ea typeface="Times New Roman"/>
              <a:cs typeface="Times New Roman"/>
              <a:sym typeface="Times New Roman"/>
            </a:endParaRPr>
          </a:p>
          <a:p>
            <a:pPr indent="0" lvl="0" marL="457200" rtl="0" algn="l">
              <a:lnSpc>
                <a:spcPct val="150000"/>
              </a:lnSpc>
              <a:spcBef>
                <a:spcPts val="800"/>
              </a:spcBef>
              <a:spcAft>
                <a:spcPts val="0"/>
              </a:spcAft>
              <a:buNone/>
            </a:pPr>
            <a:r>
              <a:rPr lang="en" sz="5680">
                <a:solidFill>
                  <a:srgbClr val="FFFFFF"/>
                </a:solidFill>
                <a:latin typeface="Times New Roman"/>
                <a:ea typeface="Times New Roman"/>
                <a:cs typeface="Times New Roman"/>
                <a:sym typeface="Times New Roman"/>
              </a:rPr>
              <a:t>through sound waves.</a:t>
            </a:r>
            <a:endParaRPr sz="5680">
              <a:solidFill>
                <a:srgbClr val="FFFFFF"/>
              </a:solidFill>
              <a:latin typeface="Times New Roman"/>
              <a:ea typeface="Times New Roman"/>
              <a:cs typeface="Times New Roman"/>
              <a:sym typeface="Times New Roman"/>
            </a:endParaRPr>
          </a:p>
          <a:p>
            <a:pPr indent="-318779" lvl="0" marL="457200" rtl="0" algn="l">
              <a:lnSpc>
                <a:spcPct val="150000"/>
              </a:lnSpc>
              <a:spcBef>
                <a:spcPts val="800"/>
              </a:spcBef>
              <a:spcAft>
                <a:spcPts val="0"/>
              </a:spcAft>
              <a:buClr>
                <a:srgbClr val="FFFFFF"/>
              </a:buClr>
              <a:buSzPct val="100000"/>
              <a:buFont typeface="Times New Roman"/>
              <a:buChar char="●"/>
            </a:pPr>
            <a:r>
              <a:rPr lang="en" sz="5680">
                <a:solidFill>
                  <a:srgbClr val="FFFFFF"/>
                </a:solidFill>
                <a:latin typeface="Times New Roman"/>
                <a:ea typeface="Times New Roman"/>
                <a:cs typeface="Times New Roman"/>
                <a:sym typeface="Times New Roman"/>
              </a:rPr>
              <a:t>Works well in places that are dim.</a:t>
            </a:r>
            <a:endParaRPr sz="5680">
              <a:solidFill>
                <a:srgbClr val="FFFFFF"/>
              </a:solidFill>
              <a:latin typeface="Times New Roman"/>
              <a:ea typeface="Times New Roman"/>
              <a:cs typeface="Times New Roman"/>
              <a:sym typeface="Times New Roman"/>
            </a:endParaRPr>
          </a:p>
          <a:p>
            <a:pPr indent="-318779" lvl="0" marL="457200" rtl="0" algn="l">
              <a:lnSpc>
                <a:spcPct val="150000"/>
              </a:lnSpc>
              <a:spcBef>
                <a:spcPts val="0"/>
              </a:spcBef>
              <a:spcAft>
                <a:spcPts val="0"/>
              </a:spcAft>
              <a:buClr>
                <a:srgbClr val="FFFFFF"/>
              </a:buClr>
              <a:buSzPct val="100000"/>
              <a:buFont typeface="Times New Roman"/>
              <a:buChar char="●"/>
            </a:pPr>
            <a:r>
              <a:rPr lang="en" sz="5680">
                <a:solidFill>
                  <a:srgbClr val="FFFFFF"/>
                </a:solidFill>
                <a:latin typeface="Times New Roman"/>
                <a:ea typeface="Times New Roman"/>
                <a:cs typeface="Times New Roman"/>
                <a:sym typeface="Times New Roman"/>
              </a:rPr>
              <a:t>Tend to consume lower current/power.</a:t>
            </a:r>
            <a:endParaRPr sz="5680">
              <a:solidFill>
                <a:srgbClr val="FFFFFF"/>
              </a:solidFill>
              <a:latin typeface="Times New Roman"/>
              <a:ea typeface="Times New Roman"/>
              <a:cs typeface="Times New Roman"/>
              <a:sym typeface="Times New Roman"/>
            </a:endParaRPr>
          </a:p>
          <a:p>
            <a:pPr indent="-318779" lvl="0" marL="457200" rtl="0" algn="l">
              <a:lnSpc>
                <a:spcPct val="150000"/>
              </a:lnSpc>
              <a:spcBef>
                <a:spcPts val="0"/>
              </a:spcBef>
              <a:spcAft>
                <a:spcPts val="0"/>
              </a:spcAft>
              <a:buClr>
                <a:srgbClr val="FFFFFF"/>
              </a:buClr>
              <a:buSzPct val="100000"/>
              <a:buFont typeface="Times New Roman"/>
              <a:buChar char="●"/>
            </a:pPr>
            <a:r>
              <a:rPr lang="en" sz="5680">
                <a:solidFill>
                  <a:srgbClr val="FFFFFF"/>
                </a:solidFill>
                <a:latin typeface="Times New Roman"/>
                <a:ea typeface="Times New Roman"/>
                <a:cs typeface="Times New Roman"/>
                <a:sym typeface="Times New Roman"/>
              </a:rPr>
              <a:t>Multiple interface options for pairing</a:t>
            </a:r>
            <a:endParaRPr sz="5680">
              <a:solidFill>
                <a:srgbClr val="FFFFFF"/>
              </a:solidFill>
              <a:latin typeface="Times New Roman"/>
              <a:ea typeface="Times New Roman"/>
              <a:cs typeface="Times New Roman"/>
              <a:sym typeface="Times New Roman"/>
            </a:endParaRPr>
          </a:p>
          <a:p>
            <a:pPr indent="0" lvl="0" marL="457200" rtl="0" algn="l">
              <a:lnSpc>
                <a:spcPct val="150000"/>
              </a:lnSpc>
              <a:spcBef>
                <a:spcPts val="800"/>
              </a:spcBef>
              <a:spcAft>
                <a:spcPts val="0"/>
              </a:spcAft>
              <a:buNone/>
            </a:pPr>
            <a:r>
              <a:rPr lang="en" sz="5680">
                <a:solidFill>
                  <a:srgbClr val="FFFFFF"/>
                </a:solidFill>
                <a:latin typeface="Times New Roman"/>
                <a:ea typeface="Times New Roman"/>
                <a:cs typeface="Times New Roman"/>
                <a:sym typeface="Times New Roman"/>
              </a:rPr>
              <a:t>with a microcontroller, etc.</a:t>
            </a:r>
            <a:endParaRPr sz="5680">
              <a:solidFill>
                <a:srgbClr val="FFFFFF"/>
              </a:solidFill>
              <a:latin typeface="Times New Roman"/>
              <a:ea typeface="Times New Roman"/>
              <a:cs typeface="Times New Roman"/>
              <a:sym typeface="Times New Roman"/>
            </a:endParaRPr>
          </a:p>
          <a:p>
            <a:pPr indent="0" lvl="0" marL="0" rtl="0" algn="l">
              <a:spcBef>
                <a:spcPts val="800"/>
              </a:spcBef>
              <a:spcAft>
                <a:spcPts val="1200"/>
              </a:spcAft>
              <a:buNone/>
            </a:pPr>
            <a:r>
              <a:t/>
            </a:r>
            <a:endParaRPr/>
          </a:p>
        </p:txBody>
      </p:sp>
      <p:pic>
        <p:nvPicPr>
          <p:cNvPr id="113" name="Google Shape;113;p21"/>
          <p:cNvPicPr preferRelativeResize="0"/>
          <p:nvPr/>
        </p:nvPicPr>
        <p:blipFill>
          <a:blip r:embed="rId3">
            <a:alphaModFix/>
          </a:blip>
          <a:stretch>
            <a:fillRect/>
          </a:stretch>
        </p:blipFill>
        <p:spPr>
          <a:xfrm>
            <a:off x="4660150" y="1647125"/>
            <a:ext cx="3802925" cy="2630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